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ubik Medium"/>
      <p:regular r:id="rId44"/>
      <p:bold r:id="rId45"/>
      <p:italic r:id="rId46"/>
      <p:boldItalic r:id="rId47"/>
    </p:embeddedFont>
    <p:embeddedFont>
      <p:font typeface="Rubik Light"/>
      <p:regular r:id="rId48"/>
      <p:bold r:id="rId49"/>
      <p:italic r:id="rId50"/>
      <p:boldItalic r:id="rId51"/>
    </p:embeddedFont>
    <p:embeddedFont>
      <p:font typeface="Rubik"/>
      <p:regular r:id="rId52"/>
      <p:bold r:id="rId53"/>
      <p:italic r:id="rId54"/>
      <p:boldItalic r:id="rId55"/>
    </p:embeddedFont>
    <p:embeddedFont>
      <p:font typeface="Rubik SemiBold"/>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3A4B3A-0D73-458B-BF7C-4F5AD6E4241C}">
  <a:tblStyle styleId="{193A4B3A-0D73-458B-BF7C-4F5AD6E4241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ubikMedium-regular.fntdata"/><Relationship Id="rId43" Type="http://schemas.openxmlformats.org/officeDocument/2006/relationships/slide" Target="slides/slide37.xml"/><Relationship Id="rId46" Type="http://schemas.openxmlformats.org/officeDocument/2006/relationships/font" Target="fonts/RubikMedium-italic.fntdata"/><Relationship Id="rId45" Type="http://schemas.openxmlformats.org/officeDocument/2006/relationships/font" Target="fonts/Rubik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ubikLight-regular.fntdata"/><Relationship Id="rId47" Type="http://schemas.openxmlformats.org/officeDocument/2006/relationships/font" Target="fonts/RubikMedium-boldItalic.fntdata"/><Relationship Id="rId49" Type="http://schemas.openxmlformats.org/officeDocument/2006/relationships/font" Target="fonts/RubikLigh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ubikLight-boldItalic.fntdata"/><Relationship Id="rId50" Type="http://schemas.openxmlformats.org/officeDocument/2006/relationships/font" Target="fonts/RubikLight-italic.fntdata"/><Relationship Id="rId53" Type="http://schemas.openxmlformats.org/officeDocument/2006/relationships/font" Target="fonts/Rubik-bold.fntdata"/><Relationship Id="rId52" Type="http://schemas.openxmlformats.org/officeDocument/2006/relationships/font" Target="fonts/Rubik-regular.fntdata"/><Relationship Id="rId11" Type="http://schemas.openxmlformats.org/officeDocument/2006/relationships/slide" Target="slides/slide5.xml"/><Relationship Id="rId55" Type="http://schemas.openxmlformats.org/officeDocument/2006/relationships/font" Target="fonts/Rubik-boldItalic.fntdata"/><Relationship Id="rId10" Type="http://schemas.openxmlformats.org/officeDocument/2006/relationships/slide" Target="slides/slide4.xml"/><Relationship Id="rId54" Type="http://schemas.openxmlformats.org/officeDocument/2006/relationships/font" Target="fonts/Rubik-italic.fntdata"/><Relationship Id="rId13" Type="http://schemas.openxmlformats.org/officeDocument/2006/relationships/slide" Target="slides/slide7.xml"/><Relationship Id="rId57" Type="http://schemas.openxmlformats.org/officeDocument/2006/relationships/font" Target="fonts/RubikSemiBold-bold.fntdata"/><Relationship Id="rId12" Type="http://schemas.openxmlformats.org/officeDocument/2006/relationships/slide" Target="slides/slide6.xml"/><Relationship Id="rId56" Type="http://schemas.openxmlformats.org/officeDocument/2006/relationships/font" Target="fonts/RubikSemiBold-regular.fntdata"/><Relationship Id="rId15" Type="http://schemas.openxmlformats.org/officeDocument/2006/relationships/slide" Target="slides/slide9.xml"/><Relationship Id="rId59" Type="http://schemas.openxmlformats.org/officeDocument/2006/relationships/font" Target="fonts/RubikSemiBold-boldItalic.fntdata"/><Relationship Id="rId14" Type="http://schemas.openxmlformats.org/officeDocument/2006/relationships/slide" Target="slides/slide8.xml"/><Relationship Id="rId58" Type="http://schemas.openxmlformats.org/officeDocument/2006/relationships/font" Target="fonts/RubikSemi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1356d9b0f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1356d9b0f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2c5fa9f11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32c5fa9f11b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First, after we downloaded the necessary dataset and converted it to Dataframe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2c5fa9f11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32c5fa9f11b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First, after we downloaded the necessary dataset and converted it to Dataframe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2c5fa9f11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32c5fa9f11b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First, after we downloaded the necessary dataset and converted it to Dataframe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6bdf37049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26bdf370499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Documentation of Feature Engineering will be showed later on Data Preparation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6bdf370499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26bdf370499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Convoluted but at least we can make out high correlation features to spot redundant or unimportant features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2c63e244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32c63e244f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2c63e244f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32c63e244f9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2c63e244f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32c63e244f9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2c63e244f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32c63e244f9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2c63e244f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32c63e244f9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6bdf37049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g26bdf370499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2c63e244f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32c63e244f9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2c63e244f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32c63e244f9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2c63e244f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32c63e244f9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2c63e244f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32c63e244f9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Full EDA available in the github code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2c63e244f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32c63e244f9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6c93f6c33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26c93f6c33a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2c63e244f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32c63e244f9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2c63e244f9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32c63e244f9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2c63e244f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32c63e244f9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2c63e244f9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32c63e244f9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6bdf37049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26bdf370499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2c63e244f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32c63e244f9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Do this to all feature that we want to remove outlier in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2c63e244f9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32c63e244f9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Do this to all feature that we want to remove outlier in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6c93f6c33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26c93f6c33a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2c63e244f9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32c63e244f9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dont use GridSearch because it took too long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6bdf37049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26bdf370499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6c93f6c33a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26c93f6c33a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2c5fa9f11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2c5fa9f11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200da5092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200da5092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6bdf37049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26bdf370499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bdf37049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26bdf370499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2c5fa9f11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32c5fa9f11b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6bdf37049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26bdf370499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First, after we downloaded the necessary dataset and converted it to Dataframe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2c5fa9f11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32c5fa9f11b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First, after we downloaded the necessary dataset and converted it to Dataframe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2c5fa9f11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32c5fa9f11b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First, after we downloaded the necessary dataset and converted it to Dataframe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58.png"/><Relationship Id="rId4" Type="http://schemas.openxmlformats.org/officeDocument/2006/relationships/image" Target="../media/image1.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58.png"/><Relationship Id="rId4" Type="http://schemas.openxmlformats.org/officeDocument/2006/relationships/image" Target="../media/image4.png"/><Relationship Id="rId10" Type="http://schemas.openxmlformats.org/officeDocument/2006/relationships/hyperlink" Target="mailto:muhammadichsan35341@gmail.com" TargetMode="External"/><Relationship Id="rId9" Type="http://schemas.openxmlformats.org/officeDocument/2006/relationships/image" Target="../media/image12.jpg"/><Relationship Id="rId5" Type="http://schemas.openxmlformats.org/officeDocument/2006/relationships/image" Target="../media/image17.png"/><Relationship Id="rId6" Type="http://schemas.openxmlformats.org/officeDocument/2006/relationships/image" Target="../media/image3.png"/><Relationship Id="rId7" Type="http://schemas.openxmlformats.org/officeDocument/2006/relationships/image" Target="../media/image26.png"/><Relationship Id="rId8" Type="http://schemas.openxmlformats.org/officeDocument/2006/relationships/hyperlink" Target="http://www.linkedin.com/in/ichsanfrd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34.png"/><Relationship Id="rId7" Type="http://schemas.openxmlformats.org/officeDocument/2006/relationships/image" Target="../media/image31.png"/><Relationship Id="rId8"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33.png"/><Relationship Id="rId7"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43.png"/><Relationship Id="rId7"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37.png"/><Relationship Id="rId7" Type="http://schemas.openxmlformats.org/officeDocument/2006/relationships/image" Target="../media/image40.png"/><Relationship Id="rId8"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8.png"/><Relationship Id="rId4" Type="http://schemas.openxmlformats.org/officeDocument/2006/relationships/image" Target="../media/image4.png"/><Relationship Id="rId9" Type="http://schemas.openxmlformats.org/officeDocument/2006/relationships/hyperlink" Target="https://www.coursera.org/account/accomplishments/records/QCENFACLONO5" TargetMode="External"/><Relationship Id="rId5" Type="http://schemas.openxmlformats.org/officeDocument/2006/relationships/hyperlink" Target="https://www.dicoding.com/certificates/81P24859YZOY" TargetMode="External"/><Relationship Id="rId6" Type="http://schemas.openxmlformats.org/officeDocument/2006/relationships/hyperlink" Target="https://www.coursera.org/account/accomplishments/records/THAKJ2ZRJZHK" TargetMode="External"/><Relationship Id="rId7" Type="http://schemas.openxmlformats.org/officeDocument/2006/relationships/hyperlink" Target="https://www.coursera.org/account/accomplishments/specialization/HNUMXCOBEB6T" TargetMode="External"/><Relationship Id="rId8" Type="http://schemas.openxmlformats.org/officeDocument/2006/relationships/hyperlink" Target="https://www.coursera.org/account/accomplishments/specialization/XLWSWO19FD2I"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58.png"/><Relationship Id="rId4" Type="http://schemas.openxmlformats.org/officeDocument/2006/relationships/image" Target="../media/image4.png"/><Relationship Id="rId9" Type="http://schemas.openxmlformats.org/officeDocument/2006/relationships/image" Target="../media/image55.png"/><Relationship Id="rId5" Type="http://schemas.openxmlformats.org/officeDocument/2006/relationships/image" Target="../media/image22.png"/><Relationship Id="rId6" Type="http://schemas.openxmlformats.org/officeDocument/2006/relationships/image" Target="../media/image49.png"/><Relationship Id="rId7" Type="http://schemas.openxmlformats.org/officeDocument/2006/relationships/image" Target="../media/image52.png"/><Relationship Id="rId8"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56.png"/><Relationship Id="rId7"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58.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hyperlink" Target="https://idxpartners.com/about-us/" TargetMode="External"/><Relationship Id="rId7" Type="http://schemas.openxmlformats.org/officeDocument/2006/relationships/hyperlink" Target="https://github.com/ichsan-frds/IDX-Credit-Risk-Prediction"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58.png"/><Relationship Id="rId4" Type="http://schemas.openxmlformats.org/officeDocument/2006/relationships/image" Target="../media/image1.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hyperlink" Target="https://rakamin-lms.s3.ap-southeast-1.amazonaws.com/vix-assets/idx-partners/loan_data_2007_2014.csv" TargetMode="External"/><Relationship Id="rId6" Type="http://schemas.openxmlformats.org/officeDocument/2006/relationships/hyperlink" Target="https://drive.google.com/file/d/15SNqmyGMhewjzgYvjOGvtRDX6xtUb_Ij/view?usp=drive_link" TargetMode="External"/><Relationship Id="rId7" Type="http://schemas.openxmlformats.org/officeDocument/2006/relationships/hyperlink" Target="https://github.com/ichsan-frds/IDX-Credit-Risk-Prediction" TargetMode="External"/><Relationship Id="rId8" Type="http://schemas.openxmlformats.org/officeDocument/2006/relationships/image" Target="../media/image22.png"/></Relationships>
</file>

<file path=ppt/slides/_rels/slide6.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14.png"/><Relationship Id="rId13" Type="http://schemas.openxmlformats.org/officeDocument/2006/relationships/image" Target="../media/image16.png"/><Relationship Id="rId12" Type="http://schemas.openxmlformats.org/officeDocument/2006/relationships/image" Target="../media/image9.png"/><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8.png"/><Relationship Id="rId4" Type="http://schemas.openxmlformats.org/officeDocument/2006/relationships/image" Target="../media/image4.png"/><Relationship Id="rId9" Type="http://schemas.openxmlformats.org/officeDocument/2006/relationships/image" Target="../media/image10.png"/><Relationship Id="rId1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22.png"/><Relationship Id="rId6"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55" name="Google Shape;55;p13"/>
          <p:cNvPicPr preferRelativeResize="0"/>
          <p:nvPr/>
        </p:nvPicPr>
        <p:blipFill rotWithShape="1">
          <a:blip r:embed="rId4">
            <a:alphaModFix/>
          </a:blip>
          <a:srcRect b="0" l="0" r="0" t="0"/>
          <a:stretch/>
        </p:blipFill>
        <p:spPr>
          <a:xfrm>
            <a:off x="349800" y="186500"/>
            <a:ext cx="1399901" cy="541300"/>
          </a:xfrm>
          <a:prstGeom prst="rect">
            <a:avLst/>
          </a:prstGeom>
          <a:noFill/>
          <a:ln>
            <a:noFill/>
          </a:ln>
        </p:spPr>
      </p:pic>
      <p:sp>
        <p:nvSpPr>
          <p:cNvPr id="56" name="Google Shape;56;p13"/>
          <p:cNvSpPr txBox="1"/>
          <p:nvPr/>
        </p:nvSpPr>
        <p:spPr>
          <a:xfrm>
            <a:off x="517900" y="1596200"/>
            <a:ext cx="6456000" cy="877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4500">
                <a:solidFill>
                  <a:schemeClr val="lt1"/>
                </a:solidFill>
                <a:latin typeface="Rubik"/>
                <a:ea typeface="Rubik"/>
                <a:cs typeface="Rubik"/>
                <a:sym typeface="Rubik"/>
              </a:rPr>
              <a:t>Prediction Model</a:t>
            </a:r>
            <a:endParaRPr sz="2000">
              <a:solidFill>
                <a:schemeClr val="lt1"/>
              </a:solidFill>
              <a:latin typeface="Rubik"/>
              <a:ea typeface="Rubik"/>
              <a:cs typeface="Rubik"/>
              <a:sym typeface="Rubik"/>
            </a:endParaRPr>
          </a:p>
        </p:txBody>
      </p:sp>
      <p:sp>
        <p:nvSpPr>
          <p:cNvPr id="57" name="Google Shape;57;p13"/>
          <p:cNvSpPr txBox="1"/>
          <p:nvPr/>
        </p:nvSpPr>
        <p:spPr>
          <a:xfrm>
            <a:off x="517900" y="2520700"/>
            <a:ext cx="5821200" cy="569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1"/>
                </a:solidFill>
                <a:latin typeface="Rubik SemiBold"/>
                <a:ea typeface="Rubik SemiBold"/>
                <a:cs typeface="Rubik SemiBold"/>
                <a:sym typeface="Rubik SemiBold"/>
              </a:rPr>
              <a:t>ID/X Partners - Data Scientist</a:t>
            </a:r>
            <a:endParaRPr sz="2500">
              <a:solidFill>
                <a:schemeClr val="lt1"/>
              </a:solidFill>
              <a:latin typeface="Rubik SemiBold"/>
              <a:ea typeface="Rubik SemiBold"/>
              <a:cs typeface="Rubik SemiBold"/>
              <a:sym typeface="Rubik SemiBold"/>
            </a:endParaRPr>
          </a:p>
        </p:txBody>
      </p:sp>
      <p:sp>
        <p:nvSpPr>
          <p:cNvPr id="58" name="Google Shape;58;p13"/>
          <p:cNvSpPr/>
          <p:nvPr/>
        </p:nvSpPr>
        <p:spPr>
          <a:xfrm>
            <a:off x="6757125" y="-621925"/>
            <a:ext cx="3135000" cy="3051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nvSpPr>
        <p:spPr>
          <a:xfrm>
            <a:off x="1769125" y="172450"/>
            <a:ext cx="45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
        <p:nvSpPr>
          <p:cNvPr id="60" name="Google Shape;60;p13"/>
          <p:cNvSpPr txBox="1"/>
          <p:nvPr/>
        </p:nvSpPr>
        <p:spPr>
          <a:xfrm>
            <a:off x="517900" y="3090100"/>
            <a:ext cx="4392000" cy="800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Rubik Light"/>
                <a:ea typeface="Rubik Light"/>
                <a:cs typeface="Rubik Light"/>
                <a:sym typeface="Rubik Light"/>
              </a:rPr>
              <a:t>Presented by</a:t>
            </a:r>
            <a:endParaRPr sz="2000">
              <a:solidFill>
                <a:schemeClr val="lt1"/>
              </a:solidFill>
              <a:latin typeface="Rubik Light"/>
              <a:ea typeface="Rubik Light"/>
              <a:cs typeface="Rubik Light"/>
              <a:sym typeface="Rubik Light"/>
            </a:endParaRPr>
          </a:p>
          <a:p>
            <a:pPr indent="0" lvl="0" marL="0" rtl="0" algn="l">
              <a:spcBef>
                <a:spcPts val="0"/>
              </a:spcBef>
              <a:spcAft>
                <a:spcPts val="0"/>
              </a:spcAft>
              <a:buNone/>
            </a:pPr>
            <a:r>
              <a:rPr lang="en" sz="2000">
                <a:solidFill>
                  <a:schemeClr val="lt1"/>
                </a:solidFill>
                <a:latin typeface="Rubik Light"/>
                <a:ea typeface="Rubik Light"/>
                <a:cs typeface="Rubik Light"/>
                <a:sym typeface="Rubik Light"/>
              </a:rPr>
              <a:t>Muhammad Ichsan Firdaus</a:t>
            </a:r>
            <a:endParaRPr sz="2000">
              <a:solidFill>
                <a:schemeClr val="lt1"/>
              </a:solidFill>
              <a:latin typeface="Rubik Light"/>
              <a:ea typeface="Rubik Light"/>
              <a:cs typeface="Rubik Light"/>
              <a:sym typeface="Rubik Light"/>
            </a:endParaRPr>
          </a:p>
        </p:txBody>
      </p:sp>
      <p:pic>
        <p:nvPicPr>
          <p:cNvPr id="61" name="Google Shape;61;p13"/>
          <p:cNvPicPr preferRelativeResize="0"/>
          <p:nvPr/>
        </p:nvPicPr>
        <p:blipFill rotWithShape="1">
          <a:blip r:embed="rId5">
            <a:alphaModFix/>
          </a:blip>
          <a:srcRect b="2079" l="0" r="0" t="2079"/>
          <a:stretch/>
        </p:blipFill>
        <p:spPr>
          <a:xfrm>
            <a:off x="2246350" y="256450"/>
            <a:ext cx="1328711" cy="471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2"/>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67" name="Google Shape;167;p22"/>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68" name="Google Shape;168;p22"/>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a:pPr>
            <a:r>
              <a:rPr b="1" lang="en" sz="2700">
                <a:latin typeface="Rubik"/>
                <a:ea typeface="Rubik"/>
                <a:cs typeface="Rubik"/>
                <a:sym typeface="Rubik"/>
              </a:rPr>
              <a:t>Data </a:t>
            </a:r>
            <a:r>
              <a:rPr b="1" lang="en" sz="2700">
                <a:solidFill>
                  <a:schemeClr val="accent5"/>
                </a:solidFill>
                <a:latin typeface="Rubik"/>
                <a:ea typeface="Rubik"/>
                <a:cs typeface="Rubik"/>
                <a:sym typeface="Rubik"/>
              </a:rPr>
              <a:t>Understanding</a:t>
            </a:r>
            <a:endParaRPr b="1" sz="2700">
              <a:solidFill>
                <a:schemeClr val="accent5"/>
              </a:solidFill>
              <a:latin typeface="Rubik"/>
              <a:ea typeface="Rubik"/>
              <a:cs typeface="Rubik"/>
              <a:sym typeface="Rubik"/>
            </a:endParaRPr>
          </a:p>
        </p:txBody>
      </p:sp>
      <p:sp>
        <p:nvSpPr>
          <p:cNvPr id="169" name="Google Shape;169;p22"/>
          <p:cNvSpPr txBox="1"/>
          <p:nvPr/>
        </p:nvSpPr>
        <p:spPr>
          <a:xfrm>
            <a:off x="340500" y="1052350"/>
            <a:ext cx="51717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IV</a:t>
            </a:r>
            <a:r>
              <a:rPr lang="en" sz="1200">
                <a:solidFill>
                  <a:schemeClr val="dk1"/>
                </a:solidFill>
                <a:latin typeface="Rubik"/>
                <a:ea typeface="Rubik"/>
                <a:cs typeface="Rubik"/>
                <a:sym typeface="Rubik"/>
              </a:rPr>
              <a:t>. Use </a:t>
            </a:r>
            <a:r>
              <a:rPr b="1" lang="en" sz="1200">
                <a:solidFill>
                  <a:schemeClr val="dk1"/>
                </a:solidFill>
                <a:latin typeface="Rubik"/>
                <a:ea typeface="Rubik"/>
                <a:cs typeface="Rubik"/>
                <a:sym typeface="Rubik"/>
              </a:rPr>
              <a:t>Dataframe[‘&lt;feature name&gt;’].hist</a:t>
            </a:r>
            <a:r>
              <a:rPr b="1" lang="en" sz="1200">
                <a:solidFill>
                  <a:schemeClr val="dk1"/>
                </a:solidFill>
                <a:latin typeface="Rubik"/>
                <a:ea typeface="Rubik"/>
                <a:cs typeface="Rubik"/>
                <a:sym typeface="Rubik"/>
              </a:rPr>
              <a:t>() </a:t>
            </a:r>
            <a:r>
              <a:rPr lang="en" sz="1200">
                <a:solidFill>
                  <a:schemeClr val="dk1"/>
                </a:solidFill>
                <a:latin typeface="Rubik"/>
                <a:ea typeface="Rubik"/>
                <a:cs typeface="Rubik"/>
                <a:sym typeface="Rubik"/>
              </a:rPr>
              <a:t>function to see the </a:t>
            </a:r>
            <a:r>
              <a:rPr b="1" lang="en" sz="1200">
                <a:solidFill>
                  <a:schemeClr val="dk1"/>
                </a:solidFill>
                <a:latin typeface="Rubik"/>
                <a:ea typeface="Rubik"/>
                <a:cs typeface="Rubik"/>
                <a:sym typeface="Rubik"/>
              </a:rPr>
              <a:t>distribution </a:t>
            </a:r>
            <a:r>
              <a:rPr lang="en" sz="1200">
                <a:solidFill>
                  <a:schemeClr val="dk1"/>
                </a:solidFill>
                <a:latin typeface="Rubik"/>
                <a:ea typeface="Rubik"/>
                <a:cs typeface="Rubik"/>
                <a:sym typeface="Rubik"/>
              </a:rPr>
              <a:t>of </a:t>
            </a:r>
            <a:r>
              <a:rPr lang="en" sz="1200">
                <a:solidFill>
                  <a:schemeClr val="dk1"/>
                </a:solidFill>
                <a:latin typeface="Rubik"/>
                <a:ea typeface="Rubik"/>
                <a:cs typeface="Rubik"/>
                <a:sym typeface="Rubik"/>
              </a:rPr>
              <a:t>specific</a:t>
            </a:r>
            <a:r>
              <a:rPr lang="en" sz="1200">
                <a:solidFill>
                  <a:schemeClr val="dk1"/>
                </a:solidFill>
                <a:latin typeface="Rubik"/>
                <a:ea typeface="Rubik"/>
                <a:cs typeface="Rubik"/>
                <a:sym typeface="Rubik"/>
              </a:rPr>
              <a:t> numerical feature</a:t>
            </a:r>
            <a:endParaRPr sz="1200">
              <a:solidFill>
                <a:schemeClr val="dk1"/>
              </a:solidFill>
              <a:latin typeface="Rubik"/>
              <a:ea typeface="Rubik"/>
              <a:cs typeface="Rubik"/>
              <a:sym typeface="Rubik"/>
            </a:endParaRPr>
          </a:p>
        </p:txBody>
      </p:sp>
      <p:pic>
        <p:nvPicPr>
          <p:cNvPr id="170" name="Google Shape;170;p22"/>
          <p:cNvPicPr preferRelativeResize="0"/>
          <p:nvPr/>
        </p:nvPicPr>
        <p:blipFill>
          <a:blip r:embed="rId5">
            <a:alphaModFix/>
          </a:blip>
          <a:stretch>
            <a:fillRect/>
          </a:stretch>
        </p:blipFill>
        <p:spPr>
          <a:xfrm>
            <a:off x="7146987" y="4376650"/>
            <a:ext cx="1570525" cy="583146"/>
          </a:xfrm>
          <a:prstGeom prst="rect">
            <a:avLst/>
          </a:prstGeom>
          <a:noFill/>
          <a:ln>
            <a:noFill/>
          </a:ln>
        </p:spPr>
      </p:pic>
      <p:pic>
        <p:nvPicPr>
          <p:cNvPr id="171" name="Google Shape;171;p22"/>
          <p:cNvPicPr preferRelativeResize="0"/>
          <p:nvPr/>
        </p:nvPicPr>
        <p:blipFill>
          <a:blip r:embed="rId6">
            <a:alphaModFix/>
          </a:blip>
          <a:stretch>
            <a:fillRect/>
          </a:stretch>
        </p:blipFill>
        <p:spPr>
          <a:xfrm>
            <a:off x="340495" y="1788050"/>
            <a:ext cx="3591675" cy="2774725"/>
          </a:xfrm>
          <a:prstGeom prst="rect">
            <a:avLst/>
          </a:prstGeom>
          <a:noFill/>
          <a:ln>
            <a:noFill/>
          </a:ln>
        </p:spPr>
      </p:pic>
      <p:sp>
        <p:nvSpPr>
          <p:cNvPr id="172" name="Google Shape;172;p22"/>
          <p:cNvSpPr txBox="1"/>
          <p:nvPr/>
        </p:nvSpPr>
        <p:spPr>
          <a:xfrm>
            <a:off x="4130025" y="1925250"/>
            <a:ext cx="51717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After understanding all the features on the data we can define that the target of this classification is the ‘loan_status’ feature</a:t>
            </a:r>
            <a:endParaRPr sz="1200">
              <a:solidFill>
                <a:schemeClr val="dk1"/>
              </a:solidFill>
              <a:latin typeface="Rubik"/>
              <a:ea typeface="Rubik"/>
              <a:cs typeface="Rubik"/>
              <a:sym typeface="Rubi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3"/>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78" name="Google Shape;178;p23"/>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79" name="Google Shape;179;p23"/>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700">
                <a:latin typeface="Rubik"/>
                <a:ea typeface="Rubik"/>
                <a:cs typeface="Rubik"/>
                <a:sym typeface="Rubik"/>
              </a:rPr>
              <a:t>Define </a:t>
            </a:r>
            <a:r>
              <a:rPr b="1" lang="en" sz="2700">
                <a:solidFill>
                  <a:schemeClr val="accent5"/>
                </a:solidFill>
                <a:latin typeface="Rubik"/>
                <a:ea typeface="Rubik"/>
                <a:cs typeface="Rubik"/>
                <a:sym typeface="Rubik"/>
              </a:rPr>
              <a:t>Target</a:t>
            </a:r>
            <a:endParaRPr b="1" sz="2700">
              <a:solidFill>
                <a:schemeClr val="accent5"/>
              </a:solidFill>
              <a:latin typeface="Rubik"/>
              <a:ea typeface="Rubik"/>
              <a:cs typeface="Rubik"/>
              <a:sym typeface="Rubik"/>
            </a:endParaRPr>
          </a:p>
        </p:txBody>
      </p:sp>
      <p:pic>
        <p:nvPicPr>
          <p:cNvPr id="180" name="Google Shape;180;p23"/>
          <p:cNvPicPr preferRelativeResize="0"/>
          <p:nvPr/>
        </p:nvPicPr>
        <p:blipFill>
          <a:blip r:embed="rId5">
            <a:alphaModFix/>
          </a:blip>
          <a:stretch>
            <a:fillRect/>
          </a:stretch>
        </p:blipFill>
        <p:spPr>
          <a:xfrm>
            <a:off x="7146987" y="4376650"/>
            <a:ext cx="1570525" cy="583146"/>
          </a:xfrm>
          <a:prstGeom prst="rect">
            <a:avLst/>
          </a:prstGeom>
          <a:noFill/>
          <a:ln>
            <a:noFill/>
          </a:ln>
        </p:spPr>
      </p:pic>
      <p:sp>
        <p:nvSpPr>
          <p:cNvPr id="181" name="Google Shape;181;p23"/>
          <p:cNvSpPr txBox="1"/>
          <p:nvPr/>
        </p:nvSpPr>
        <p:spPr>
          <a:xfrm>
            <a:off x="340500" y="1052350"/>
            <a:ext cx="51717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After un</a:t>
            </a:r>
            <a:r>
              <a:rPr lang="en" sz="1200">
                <a:solidFill>
                  <a:schemeClr val="dk1"/>
                </a:solidFill>
                <a:latin typeface="Rubik"/>
                <a:ea typeface="Rubik"/>
                <a:cs typeface="Rubik"/>
                <a:sym typeface="Rubik"/>
              </a:rPr>
              <a:t>d</a:t>
            </a:r>
            <a:r>
              <a:rPr lang="en" sz="1200">
                <a:solidFill>
                  <a:schemeClr val="dk1"/>
                </a:solidFill>
                <a:latin typeface="Rubik"/>
                <a:ea typeface="Rubik"/>
                <a:cs typeface="Rubik"/>
                <a:sym typeface="Rubik"/>
              </a:rPr>
              <a:t>erstanding all the features on the data we can define that the </a:t>
            </a:r>
            <a:r>
              <a:rPr b="1" lang="en" sz="1200">
                <a:solidFill>
                  <a:schemeClr val="dk1"/>
                </a:solidFill>
                <a:latin typeface="Rubik"/>
                <a:ea typeface="Rubik"/>
                <a:cs typeface="Rubik"/>
                <a:sym typeface="Rubik"/>
              </a:rPr>
              <a:t>target </a:t>
            </a:r>
            <a:r>
              <a:rPr lang="en" sz="1200">
                <a:solidFill>
                  <a:schemeClr val="dk1"/>
                </a:solidFill>
                <a:latin typeface="Rubik"/>
                <a:ea typeface="Rubik"/>
                <a:cs typeface="Rubik"/>
                <a:sym typeface="Rubik"/>
              </a:rPr>
              <a:t>of this </a:t>
            </a:r>
            <a:r>
              <a:rPr b="1" lang="en" sz="1200">
                <a:solidFill>
                  <a:schemeClr val="dk1"/>
                </a:solidFill>
                <a:latin typeface="Rubik"/>
                <a:ea typeface="Rubik"/>
                <a:cs typeface="Rubik"/>
                <a:sym typeface="Rubik"/>
              </a:rPr>
              <a:t>classification </a:t>
            </a:r>
            <a:r>
              <a:rPr lang="en" sz="1200">
                <a:solidFill>
                  <a:schemeClr val="dk1"/>
                </a:solidFill>
                <a:latin typeface="Rubik"/>
                <a:ea typeface="Rubik"/>
                <a:cs typeface="Rubik"/>
                <a:sym typeface="Rubik"/>
              </a:rPr>
              <a:t>is the </a:t>
            </a:r>
            <a:r>
              <a:rPr b="1" lang="en" sz="1200">
                <a:solidFill>
                  <a:schemeClr val="dk1"/>
                </a:solidFill>
                <a:latin typeface="Rubik"/>
                <a:ea typeface="Rubik"/>
                <a:cs typeface="Rubik"/>
                <a:sym typeface="Rubik"/>
              </a:rPr>
              <a:t>‘loan_status’</a:t>
            </a:r>
            <a:r>
              <a:rPr lang="en" sz="1200">
                <a:solidFill>
                  <a:schemeClr val="dk1"/>
                </a:solidFill>
                <a:latin typeface="Rubik"/>
                <a:ea typeface="Rubik"/>
                <a:cs typeface="Rubik"/>
                <a:sym typeface="Rubik"/>
              </a:rPr>
              <a:t> feature</a:t>
            </a:r>
            <a:endParaRPr sz="1200">
              <a:solidFill>
                <a:schemeClr val="dk1"/>
              </a:solidFill>
              <a:latin typeface="Rubik"/>
              <a:ea typeface="Rubik"/>
              <a:cs typeface="Rubik"/>
              <a:sym typeface="Rubik"/>
            </a:endParaRPr>
          </a:p>
        </p:txBody>
      </p:sp>
      <p:pic>
        <p:nvPicPr>
          <p:cNvPr id="182" name="Google Shape;182;p23"/>
          <p:cNvPicPr preferRelativeResize="0"/>
          <p:nvPr/>
        </p:nvPicPr>
        <p:blipFill>
          <a:blip r:embed="rId6">
            <a:alphaModFix/>
          </a:blip>
          <a:stretch>
            <a:fillRect/>
          </a:stretch>
        </p:blipFill>
        <p:spPr>
          <a:xfrm>
            <a:off x="340500" y="1698850"/>
            <a:ext cx="4964482" cy="2517150"/>
          </a:xfrm>
          <a:prstGeom prst="rect">
            <a:avLst/>
          </a:prstGeom>
          <a:noFill/>
          <a:ln>
            <a:noFill/>
          </a:ln>
        </p:spPr>
      </p:pic>
      <p:sp>
        <p:nvSpPr>
          <p:cNvPr id="183" name="Google Shape;183;p23"/>
          <p:cNvSpPr txBox="1"/>
          <p:nvPr/>
        </p:nvSpPr>
        <p:spPr>
          <a:xfrm>
            <a:off x="5512200" y="2495725"/>
            <a:ext cx="3291300" cy="9234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But this is a </a:t>
            </a:r>
            <a:r>
              <a:rPr b="1" lang="en" sz="1200">
                <a:solidFill>
                  <a:schemeClr val="dk1"/>
                </a:solidFill>
                <a:latin typeface="Rubik"/>
                <a:ea typeface="Rubik"/>
                <a:cs typeface="Rubik"/>
                <a:sym typeface="Rubik"/>
              </a:rPr>
              <a:t>Binary Classification</a:t>
            </a:r>
            <a:r>
              <a:rPr lang="en" sz="1200">
                <a:solidFill>
                  <a:schemeClr val="dk1"/>
                </a:solidFill>
                <a:latin typeface="Rubik"/>
                <a:ea typeface="Rubik"/>
                <a:cs typeface="Rubik"/>
                <a:sym typeface="Rubik"/>
              </a:rPr>
              <a:t> problem, we need to compress this to </a:t>
            </a:r>
            <a:r>
              <a:rPr b="1" lang="en" sz="1200">
                <a:solidFill>
                  <a:schemeClr val="dk1"/>
                </a:solidFill>
                <a:latin typeface="Rubik"/>
                <a:ea typeface="Rubik"/>
                <a:cs typeface="Rubik"/>
                <a:sym typeface="Rubik"/>
              </a:rPr>
              <a:t>2 unique values</a:t>
            </a:r>
            <a:r>
              <a:rPr lang="en" sz="1200">
                <a:solidFill>
                  <a:schemeClr val="dk1"/>
                </a:solidFill>
                <a:latin typeface="Rubik"/>
                <a:ea typeface="Rubik"/>
                <a:cs typeface="Rubik"/>
                <a:sym typeface="Rubik"/>
              </a:rPr>
              <a:t> and </a:t>
            </a:r>
            <a:r>
              <a:rPr b="1" lang="en" sz="1200">
                <a:solidFill>
                  <a:schemeClr val="dk1"/>
                </a:solidFill>
                <a:latin typeface="Rubik"/>
                <a:ea typeface="Rubik"/>
                <a:cs typeface="Rubik"/>
                <a:sym typeface="Rubik"/>
              </a:rPr>
              <a:t>encode </a:t>
            </a:r>
            <a:r>
              <a:rPr lang="en" sz="1200">
                <a:solidFill>
                  <a:schemeClr val="dk1"/>
                </a:solidFill>
                <a:latin typeface="Rubik"/>
                <a:ea typeface="Rubik"/>
                <a:cs typeface="Rubik"/>
                <a:sym typeface="Rubik"/>
              </a:rPr>
              <a:t>it to </a:t>
            </a:r>
            <a:r>
              <a:rPr b="1" lang="en" sz="1200">
                <a:solidFill>
                  <a:schemeClr val="dk1"/>
                </a:solidFill>
                <a:latin typeface="Rubik"/>
                <a:ea typeface="Rubik"/>
                <a:cs typeface="Rubik"/>
                <a:sym typeface="Rubik"/>
              </a:rPr>
              <a:t>binary numbers</a:t>
            </a:r>
            <a:endParaRPr b="1" sz="1200">
              <a:solidFill>
                <a:schemeClr val="dk1"/>
              </a:solidFill>
              <a:latin typeface="Rubik"/>
              <a:ea typeface="Rubik"/>
              <a:cs typeface="Rubik"/>
              <a:sym typeface="Rubi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4"/>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89" name="Google Shape;189;p24"/>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90" name="Google Shape;190;p24"/>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700">
                <a:latin typeface="Rubik"/>
                <a:ea typeface="Rubik"/>
                <a:cs typeface="Rubik"/>
                <a:sym typeface="Rubik"/>
              </a:rPr>
              <a:t>Define </a:t>
            </a:r>
            <a:r>
              <a:rPr b="1" lang="en" sz="2700">
                <a:solidFill>
                  <a:schemeClr val="accent5"/>
                </a:solidFill>
                <a:latin typeface="Rubik"/>
                <a:ea typeface="Rubik"/>
                <a:cs typeface="Rubik"/>
                <a:sym typeface="Rubik"/>
              </a:rPr>
              <a:t>Target</a:t>
            </a:r>
            <a:endParaRPr b="1" sz="2700">
              <a:solidFill>
                <a:schemeClr val="accent5"/>
              </a:solidFill>
              <a:latin typeface="Rubik"/>
              <a:ea typeface="Rubik"/>
              <a:cs typeface="Rubik"/>
              <a:sym typeface="Rubik"/>
            </a:endParaRPr>
          </a:p>
        </p:txBody>
      </p:sp>
      <p:pic>
        <p:nvPicPr>
          <p:cNvPr id="191" name="Google Shape;191;p24"/>
          <p:cNvPicPr preferRelativeResize="0"/>
          <p:nvPr/>
        </p:nvPicPr>
        <p:blipFill>
          <a:blip r:embed="rId5">
            <a:alphaModFix/>
          </a:blip>
          <a:stretch>
            <a:fillRect/>
          </a:stretch>
        </p:blipFill>
        <p:spPr>
          <a:xfrm>
            <a:off x="7146987" y="4376650"/>
            <a:ext cx="1570525" cy="583146"/>
          </a:xfrm>
          <a:prstGeom prst="rect">
            <a:avLst/>
          </a:prstGeom>
          <a:noFill/>
          <a:ln>
            <a:noFill/>
          </a:ln>
        </p:spPr>
      </p:pic>
      <p:pic>
        <p:nvPicPr>
          <p:cNvPr id="192" name="Google Shape;192;p24"/>
          <p:cNvPicPr preferRelativeResize="0"/>
          <p:nvPr/>
        </p:nvPicPr>
        <p:blipFill>
          <a:blip r:embed="rId6">
            <a:alphaModFix/>
          </a:blip>
          <a:stretch>
            <a:fillRect/>
          </a:stretch>
        </p:blipFill>
        <p:spPr>
          <a:xfrm>
            <a:off x="2600100" y="1008298"/>
            <a:ext cx="3943801" cy="3126901"/>
          </a:xfrm>
          <a:prstGeom prst="rect">
            <a:avLst/>
          </a:prstGeom>
          <a:noFill/>
          <a:ln>
            <a:noFill/>
          </a:ln>
        </p:spPr>
      </p:pic>
      <p:sp>
        <p:nvSpPr>
          <p:cNvPr id="193" name="Google Shape;193;p24"/>
          <p:cNvSpPr txBox="1"/>
          <p:nvPr/>
        </p:nvSpPr>
        <p:spPr>
          <a:xfrm>
            <a:off x="3497538" y="4264100"/>
            <a:ext cx="21489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 sz="1200">
                <a:solidFill>
                  <a:schemeClr val="dk1"/>
                </a:solidFill>
                <a:latin typeface="Rubik"/>
                <a:ea typeface="Rubik"/>
                <a:cs typeface="Rubik"/>
                <a:sym typeface="Rubik"/>
              </a:rPr>
              <a:t>1</a:t>
            </a:r>
            <a:r>
              <a:rPr lang="en" sz="1200">
                <a:solidFill>
                  <a:schemeClr val="dk1"/>
                </a:solidFill>
                <a:latin typeface="Rubik"/>
                <a:ea typeface="Rubik"/>
                <a:cs typeface="Rubik"/>
                <a:sym typeface="Rubik"/>
              </a:rPr>
              <a:t> for </a:t>
            </a:r>
            <a:r>
              <a:rPr b="1" lang="en" sz="1200">
                <a:solidFill>
                  <a:schemeClr val="dk1"/>
                </a:solidFill>
                <a:latin typeface="Rubik"/>
                <a:ea typeface="Rubik"/>
                <a:cs typeface="Rubik"/>
                <a:sym typeface="Rubik"/>
              </a:rPr>
              <a:t>Default</a:t>
            </a:r>
            <a:r>
              <a:rPr b="1" lang="en" sz="1200">
                <a:solidFill>
                  <a:schemeClr val="dk1"/>
                </a:solidFill>
                <a:latin typeface="Rubik"/>
                <a:ea typeface="Rubik"/>
                <a:cs typeface="Rubik"/>
                <a:sym typeface="Rubik"/>
              </a:rPr>
              <a:t> </a:t>
            </a:r>
            <a:r>
              <a:rPr lang="en" sz="1200">
                <a:solidFill>
                  <a:schemeClr val="dk1"/>
                </a:solidFill>
                <a:latin typeface="Rubik"/>
                <a:ea typeface="Rubik"/>
                <a:cs typeface="Rubik"/>
                <a:sym typeface="Rubik"/>
              </a:rPr>
              <a:t>and </a:t>
            </a:r>
            <a:r>
              <a:rPr b="1" lang="en" sz="1200">
                <a:solidFill>
                  <a:schemeClr val="dk1"/>
                </a:solidFill>
                <a:latin typeface="Rubik"/>
                <a:ea typeface="Rubik"/>
                <a:cs typeface="Rubik"/>
                <a:sym typeface="Rubik"/>
              </a:rPr>
              <a:t>0</a:t>
            </a:r>
            <a:r>
              <a:rPr lang="en" sz="1200">
                <a:solidFill>
                  <a:schemeClr val="dk1"/>
                </a:solidFill>
                <a:latin typeface="Rubik"/>
                <a:ea typeface="Rubik"/>
                <a:cs typeface="Rubik"/>
                <a:sym typeface="Rubik"/>
              </a:rPr>
              <a:t> for </a:t>
            </a:r>
            <a:r>
              <a:rPr b="1" lang="en" sz="1200">
                <a:solidFill>
                  <a:schemeClr val="dk1"/>
                </a:solidFill>
                <a:latin typeface="Rubik"/>
                <a:ea typeface="Rubik"/>
                <a:cs typeface="Rubik"/>
                <a:sym typeface="Rubik"/>
              </a:rPr>
              <a:t>Fully Paid</a:t>
            </a:r>
            <a:endParaRPr b="1" sz="1200">
              <a:solidFill>
                <a:schemeClr val="dk1"/>
              </a:solidFill>
              <a:latin typeface="Rubik"/>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5"/>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99" name="Google Shape;199;p25"/>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00" name="Google Shape;200;p25"/>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2"/>
            </a:pPr>
            <a:r>
              <a:rPr b="1" lang="en" sz="2700">
                <a:latin typeface="Rubik"/>
                <a:ea typeface="Rubik"/>
                <a:cs typeface="Rubik"/>
                <a:sym typeface="Rubik"/>
              </a:rPr>
              <a:t>Feature </a:t>
            </a:r>
            <a:r>
              <a:rPr b="1" lang="en" sz="2700">
                <a:solidFill>
                  <a:schemeClr val="accent5"/>
                </a:solidFill>
                <a:latin typeface="Rubik"/>
                <a:ea typeface="Rubik"/>
                <a:cs typeface="Rubik"/>
                <a:sym typeface="Rubik"/>
              </a:rPr>
              <a:t>Engineering</a:t>
            </a:r>
            <a:endParaRPr b="1" sz="2700">
              <a:solidFill>
                <a:schemeClr val="accent5"/>
              </a:solidFill>
              <a:latin typeface="Rubik"/>
              <a:ea typeface="Rubik"/>
              <a:cs typeface="Rubik"/>
              <a:sym typeface="Rubik"/>
            </a:endParaRPr>
          </a:p>
        </p:txBody>
      </p:sp>
      <p:pic>
        <p:nvPicPr>
          <p:cNvPr id="201" name="Google Shape;201;p25"/>
          <p:cNvPicPr preferRelativeResize="0"/>
          <p:nvPr/>
        </p:nvPicPr>
        <p:blipFill>
          <a:blip r:embed="rId5">
            <a:alphaModFix/>
          </a:blip>
          <a:stretch>
            <a:fillRect/>
          </a:stretch>
        </p:blipFill>
        <p:spPr>
          <a:xfrm>
            <a:off x="7146987" y="4376650"/>
            <a:ext cx="1570525" cy="583146"/>
          </a:xfrm>
          <a:prstGeom prst="rect">
            <a:avLst/>
          </a:prstGeom>
          <a:noFill/>
          <a:ln>
            <a:noFill/>
          </a:ln>
        </p:spPr>
      </p:pic>
      <p:sp>
        <p:nvSpPr>
          <p:cNvPr id="202" name="Google Shape;202;p25"/>
          <p:cNvSpPr txBox="1"/>
          <p:nvPr/>
        </p:nvSpPr>
        <p:spPr>
          <a:xfrm>
            <a:off x="340500" y="1052350"/>
            <a:ext cx="5171700" cy="12006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I. </a:t>
            </a:r>
            <a:r>
              <a:rPr b="1" lang="en" sz="1200">
                <a:solidFill>
                  <a:schemeClr val="dk1"/>
                </a:solidFill>
                <a:latin typeface="Rubik"/>
                <a:ea typeface="Rubik"/>
                <a:cs typeface="Rubik"/>
                <a:sym typeface="Rubik"/>
              </a:rPr>
              <a:t>Converting Features datatypes</a:t>
            </a:r>
            <a:r>
              <a:rPr lang="en" sz="1200">
                <a:solidFill>
                  <a:schemeClr val="dk1"/>
                </a:solidFill>
                <a:latin typeface="Rubik"/>
                <a:ea typeface="Rubik"/>
                <a:cs typeface="Rubik"/>
                <a:sym typeface="Rubik"/>
              </a:rPr>
              <a:t> into </a:t>
            </a:r>
            <a:r>
              <a:rPr b="1" lang="en" sz="1200">
                <a:solidFill>
                  <a:schemeClr val="dk1"/>
                </a:solidFill>
                <a:latin typeface="Rubik"/>
                <a:ea typeface="Rubik"/>
                <a:cs typeface="Rubik"/>
                <a:sym typeface="Rubik"/>
              </a:rPr>
              <a:t>int </a:t>
            </a:r>
            <a:r>
              <a:rPr lang="en" sz="1200">
                <a:solidFill>
                  <a:schemeClr val="dk1"/>
                </a:solidFill>
                <a:latin typeface="Rubik"/>
                <a:ea typeface="Rubik"/>
                <a:cs typeface="Rubik"/>
                <a:sym typeface="Rubik"/>
              </a:rPr>
              <a:t>or </a:t>
            </a:r>
            <a:r>
              <a:rPr b="1" lang="en" sz="1200">
                <a:solidFill>
                  <a:schemeClr val="dk1"/>
                </a:solidFill>
                <a:latin typeface="Rubik"/>
                <a:ea typeface="Rubik"/>
                <a:cs typeface="Rubik"/>
                <a:sym typeface="Rubik"/>
              </a:rPr>
              <a:t>float </a:t>
            </a:r>
            <a:r>
              <a:rPr lang="en" sz="1200">
                <a:solidFill>
                  <a:schemeClr val="dk1"/>
                </a:solidFill>
                <a:latin typeface="Rubik"/>
                <a:ea typeface="Rubik"/>
                <a:cs typeface="Rubik"/>
                <a:sym typeface="Rubik"/>
              </a:rPr>
              <a:t>which aligns with the model that will be used later, namely Logistic Regression</a:t>
            </a:r>
            <a:endParaRPr sz="1200">
              <a:solidFill>
                <a:schemeClr val="dk1"/>
              </a:solidFill>
              <a:latin typeface="Rubik"/>
              <a:ea typeface="Rubik"/>
              <a:cs typeface="Rubik"/>
              <a:sym typeface="Rubik"/>
            </a:endParaRPr>
          </a:p>
          <a:p>
            <a:pPr indent="0" lvl="0" marL="0" marR="0" rtl="0" algn="l">
              <a:lnSpc>
                <a:spcPct val="150000"/>
              </a:lnSpc>
              <a:spcBef>
                <a:spcPts val="0"/>
              </a:spcBef>
              <a:spcAft>
                <a:spcPts val="0"/>
              </a:spcAft>
              <a:buNone/>
            </a:pPr>
            <a:r>
              <a:t/>
            </a:r>
            <a:endParaRPr sz="1200">
              <a:solidFill>
                <a:schemeClr val="dk1"/>
              </a:solidFill>
              <a:latin typeface="Rubik"/>
              <a:ea typeface="Rubik"/>
              <a:cs typeface="Rubik"/>
              <a:sym typeface="Rubik"/>
            </a:endParaRPr>
          </a:p>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II. Do </a:t>
            </a:r>
            <a:r>
              <a:rPr b="1" lang="en" sz="1200">
                <a:solidFill>
                  <a:schemeClr val="dk1"/>
                </a:solidFill>
                <a:latin typeface="Rubik"/>
                <a:ea typeface="Rubik"/>
                <a:cs typeface="Rubik"/>
                <a:sym typeface="Rubik"/>
              </a:rPr>
              <a:t>One-Hot Encoding </a:t>
            </a:r>
            <a:r>
              <a:rPr lang="en" sz="1200">
                <a:solidFill>
                  <a:schemeClr val="dk1"/>
                </a:solidFill>
                <a:latin typeface="Rubik"/>
                <a:ea typeface="Rubik"/>
                <a:cs typeface="Rubik"/>
                <a:sym typeface="Rubik"/>
              </a:rPr>
              <a:t>for </a:t>
            </a:r>
            <a:r>
              <a:rPr b="1" lang="en" sz="1200">
                <a:solidFill>
                  <a:schemeClr val="dk1"/>
                </a:solidFill>
                <a:latin typeface="Rubik"/>
                <a:ea typeface="Rubik"/>
                <a:cs typeface="Rubik"/>
                <a:sym typeface="Rubik"/>
              </a:rPr>
              <a:t>Categorical </a:t>
            </a:r>
            <a:r>
              <a:rPr lang="en" sz="1200">
                <a:solidFill>
                  <a:schemeClr val="dk1"/>
                </a:solidFill>
                <a:latin typeface="Rubik"/>
                <a:ea typeface="Rubik"/>
                <a:cs typeface="Rubik"/>
                <a:sym typeface="Rubik"/>
              </a:rPr>
              <a:t>features</a:t>
            </a:r>
            <a:endParaRPr sz="1200">
              <a:solidFill>
                <a:schemeClr val="dk1"/>
              </a:solidFill>
              <a:latin typeface="Rubik"/>
              <a:ea typeface="Rubik"/>
              <a:cs typeface="Rubik"/>
              <a:sym typeface="Rubi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6"/>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208" name="Google Shape;208;p26"/>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09" name="Google Shape;209;p26"/>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3"/>
            </a:pPr>
            <a:r>
              <a:rPr b="1" lang="en" sz="2700">
                <a:latin typeface="Rubik"/>
                <a:ea typeface="Rubik"/>
                <a:cs typeface="Rubik"/>
                <a:sym typeface="Rubik"/>
              </a:rPr>
              <a:t>Exploratory </a:t>
            </a:r>
            <a:r>
              <a:rPr b="1" lang="en" sz="2700">
                <a:solidFill>
                  <a:schemeClr val="accent5"/>
                </a:solidFill>
                <a:latin typeface="Rubik"/>
                <a:ea typeface="Rubik"/>
                <a:cs typeface="Rubik"/>
                <a:sym typeface="Rubik"/>
              </a:rPr>
              <a:t>Data Analysis</a:t>
            </a:r>
            <a:endParaRPr b="1" sz="2700">
              <a:solidFill>
                <a:schemeClr val="accent5"/>
              </a:solidFill>
              <a:latin typeface="Rubik"/>
              <a:ea typeface="Rubik"/>
              <a:cs typeface="Rubik"/>
              <a:sym typeface="Rubik"/>
            </a:endParaRPr>
          </a:p>
        </p:txBody>
      </p:sp>
      <p:pic>
        <p:nvPicPr>
          <p:cNvPr id="210" name="Google Shape;210;p26"/>
          <p:cNvPicPr preferRelativeResize="0"/>
          <p:nvPr/>
        </p:nvPicPr>
        <p:blipFill>
          <a:blip r:embed="rId5">
            <a:alphaModFix/>
          </a:blip>
          <a:stretch>
            <a:fillRect/>
          </a:stretch>
        </p:blipFill>
        <p:spPr>
          <a:xfrm>
            <a:off x="7146987" y="4376650"/>
            <a:ext cx="1570525" cy="583146"/>
          </a:xfrm>
          <a:prstGeom prst="rect">
            <a:avLst/>
          </a:prstGeom>
          <a:noFill/>
          <a:ln>
            <a:noFill/>
          </a:ln>
        </p:spPr>
      </p:pic>
      <p:pic>
        <p:nvPicPr>
          <p:cNvPr id="211" name="Google Shape;211;p26"/>
          <p:cNvPicPr preferRelativeResize="0"/>
          <p:nvPr/>
        </p:nvPicPr>
        <p:blipFill>
          <a:blip r:embed="rId6">
            <a:alphaModFix/>
          </a:blip>
          <a:stretch>
            <a:fillRect/>
          </a:stretch>
        </p:blipFill>
        <p:spPr>
          <a:xfrm>
            <a:off x="2436301" y="1698850"/>
            <a:ext cx="4271376" cy="3297607"/>
          </a:xfrm>
          <a:prstGeom prst="rect">
            <a:avLst/>
          </a:prstGeom>
          <a:noFill/>
          <a:ln>
            <a:noFill/>
          </a:ln>
        </p:spPr>
      </p:pic>
      <p:sp>
        <p:nvSpPr>
          <p:cNvPr id="212" name="Google Shape;212;p26"/>
          <p:cNvSpPr txBox="1"/>
          <p:nvPr/>
        </p:nvSpPr>
        <p:spPr>
          <a:xfrm>
            <a:off x="340500" y="1052350"/>
            <a:ext cx="51717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I. Use </a:t>
            </a:r>
            <a:r>
              <a:rPr b="1" lang="en" sz="1200">
                <a:solidFill>
                  <a:schemeClr val="dk1"/>
                </a:solidFill>
                <a:latin typeface="Rubik"/>
                <a:ea typeface="Rubik"/>
                <a:cs typeface="Rubik"/>
                <a:sym typeface="Rubik"/>
              </a:rPr>
              <a:t>seaborn.heatmap()</a:t>
            </a:r>
            <a:r>
              <a:rPr b="1" lang="en" sz="1200">
                <a:solidFill>
                  <a:schemeClr val="dk1"/>
                </a:solidFill>
                <a:latin typeface="Rubik"/>
                <a:ea typeface="Rubik"/>
                <a:cs typeface="Rubik"/>
                <a:sym typeface="Rubik"/>
              </a:rPr>
              <a:t> </a:t>
            </a:r>
            <a:r>
              <a:rPr lang="en" sz="1200">
                <a:solidFill>
                  <a:schemeClr val="dk1"/>
                </a:solidFill>
                <a:latin typeface="Rubik"/>
                <a:ea typeface="Rubik"/>
                <a:cs typeface="Rubik"/>
                <a:sym typeface="Rubik"/>
              </a:rPr>
              <a:t>function to </a:t>
            </a:r>
            <a:r>
              <a:rPr b="1" lang="en" sz="1200">
                <a:solidFill>
                  <a:schemeClr val="dk1"/>
                </a:solidFill>
                <a:latin typeface="Rubik"/>
                <a:ea typeface="Rubik"/>
                <a:cs typeface="Rubik"/>
                <a:sym typeface="Rubik"/>
              </a:rPr>
              <a:t>visualize correlation </a:t>
            </a:r>
            <a:r>
              <a:rPr lang="en" sz="1200">
                <a:solidFill>
                  <a:schemeClr val="dk1"/>
                </a:solidFill>
                <a:latin typeface="Rubik"/>
                <a:ea typeface="Rubik"/>
                <a:cs typeface="Rubik"/>
                <a:sym typeface="Rubik"/>
              </a:rPr>
              <a:t>between </a:t>
            </a:r>
            <a:r>
              <a:rPr b="1" lang="en" sz="1200">
                <a:solidFill>
                  <a:schemeClr val="dk1"/>
                </a:solidFill>
                <a:latin typeface="Rubik"/>
                <a:ea typeface="Rubik"/>
                <a:cs typeface="Rubik"/>
                <a:sym typeface="Rubik"/>
              </a:rPr>
              <a:t>numerical </a:t>
            </a:r>
            <a:r>
              <a:rPr lang="en" sz="1200">
                <a:solidFill>
                  <a:schemeClr val="dk1"/>
                </a:solidFill>
                <a:latin typeface="Rubik"/>
                <a:ea typeface="Rubik"/>
                <a:cs typeface="Rubik"/>
                <a:sym typeface="Rubik"/>
              </a:rPr>
              <a:t>features</a:t>
            </a:r>
            <a:endParaRPr sz="1200">
              <a:solidFill>
                <a:schemeClr val="dk1"/>
              </a:solidFill>
              <a:latin typeface="Rubik"/>
              <a:ea typeface="Rubik"/>
              <a:cs typeface="Rubik"/>
              <a:sym typeface="Rubi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27"/>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218" name="Google Shape;218;p27"/>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19" name="Google Shape;219;p27"/>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3"/>
            </a:pPr>
            <a:r>
              <a:rPr b="1" lang="en" sz="2700">
                <a:latin typeface="Rubik"/>
                <a:ea typeface="Rubik"/>
                <a:cs typeface="Rubik"/>
                <a:sym typeface="Rubik"/>
              </a:rPr>
              <a:t>Exploratory </a:t>
            </a:r>
            <a:r>
              <a:rPr b="1" lang="en" sz="2700">
                <a:solidFill>
                  <a:schemeClr val="accent5"/>
                </a:solidFill>
                <a:latin typeface="Rubik"/>
                <a:ea typeface="Rubik"/>
                <a:cs typeface="Rubik"/>
                <a:sym typeface="Rubik"/>
              </a:rPr>
              <a:t>Data Analysis</a:t>
            </a:r>
            <a:endParaRPr b="1" sz="2700">
              <a:solidFill>
                <a:schemeClr val="accent5"/>
              </a:solidFill>
              <a:latin typeface="Rubik"/>
              <a:ea typeface="Rubik"/>
              <a:cs typeface="Rubik"/>
              <a:sym typeface="Rubik"/>
            </a:endParaRPr>
          </a:p>
        </p:txBody>
      </p:sp>
      <p:pic>
        <p:nvPicPr>
          <p:cNvPr id="220" name="Google Shape;220;p27"/>
          <p:cNvPicPr preferRelativeResize="0"/>
          <p:nvPr/>
        </p:nvPicPr>
        <p:blipFill>
          <a:blip r:embed="rId5">
            <a:alphaModFix/>
          </a:blip>
          <a:stretch>
            <a:fillRect/>
          </a:stretch>
        </p:blipFill>
        <p:spPr>
          <a:xfrm>
            <a:off x="7146987" y="4376650"/>
            <a:ext cx="1570525" cy="583146"/>
          </a:xfrm>
          <a:prstGeom prst="rect">
            <a:avLst/>
          </a:prstGeom>
          <a:noFill/>
          <a:ln>
            <a:noFill/>
          </a:ln>
        </p:spPr>
      </p:pic>
      <p:sp>
        <p:nvSpPr>
          <p:cNvPr id="221" name="Google Shape;221;p27"/>
          <p:cNvSpPr txBox="1"/>
          <p:nvPr/>
        </p:nvSpPr>
        <p:spPr>
          <a:xfrm>
            <a:off x="340500" y="1052350"/>
            <a:ext cx="51717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II. Thoroughly </a:t>
            </a:r>
            <a:r>
              <a:rPr b="1" lang="en" sz="1200">
                <a:solidFill>
                  <a:schemeClr val="dk1"/>
                </a:solidFill>
                <a:latin typeface="Rubik"/>
                <a:ea typeface="Rubik"/>
                <a:cs typeface="Rubik"/>
                <a:sym typeface="Rubik"/>
              </a:rPr>
              <a:t>analyze </a:t>
            </a:r>
            <a:r>
              <a:rPr lang="en" sz="1200">
                <a:solidFill>
                  <a:schemeClr val="dk1"/>
                </a:solidFill>
                <a:latin typeface="Rubik"/>
                <a:ea typeface="Rubik"/>
                <a:cs typeface="Rubik"/>
                <a:sym typeface="Rubik"/>
              </a:rPr>
              <a:t>the dataset to extract meaningful </a:t>
            </a:r>
            <a:r>
              <a:rPr b="1" lang="en" sz="1200">
                <a:solidFill>
                  <a:schemeClr val="dk1"/>
                </a:solidFill>
                <a:latin typeface="Rubik"/>
                <a:ea typeface="Rubik"/>
                <a:cs typeface="Rubik"/>
                <a:sym typeface="Rubik"/>
              </a:rPr>
              <a:t>insights </a:t>
            </a:r>
            <a:r>
              <a:rPr lang="en" sz="1200">
                <a:solidFill>
                  <a:schemeClr val="dk1"/>
                </a:solidFill>
                <a:latin typeface="Rubik"/>
                <a:ea typeface="Rubik"/>
                <a:cs typeface="Rubik"/>
                <a:sym typeface="Rubik"/>
              </a:rPr>
              <a:t>and present them through comprehensive </a:t>
            </a:r>
            <a:r>
              <a:rPr b="1" lang="en" sz="1200">
                <a:solidFill>
                  <a:schemeClr val="dk1"/>
                </a:solidFill>
                <a:latin typeface="Rubik"/>
                <a:ea typeface="Rubik"/>
                <a:cs typeface="Rubik"/>
                <a:sym typeface="Rubik"/>
              </a:rPr>
              <a:t>visualizations</a:t>
            </a:r>
            <a:r>
              <a:rPr lang="en" sz="1200">
                <a:solidFill>
                  <a:schemeClr val="dk1"/>
                </a:solidFill>
                <a:latin typeface="Rubik"/>
                <a:ea typeface="Rubik"/>
                <a:cs typeface="Rubik"/>
                <a:sym typeface="Rubik"/>
              </a:rPr>
              <a:t>.</a:t>
            </a:r>
            <a:endParaRPr sz="1200">
              <a:solidFill>
                <a:schemeClr val="dk1"/>
              </a:solidFill>
              <a:latin typeface="Rubik"/>
              <a:ea typeface="Rubik"/>
              <a:cs typeface="Rubik"/>
              <a:sym typeface="Rubik"/>
            </a:endParaRPr>
          </a:p>
        </p:txBody>
      </p:sp>
      <p:pic>
        <p:nvPicPr>
          <p:cNvPr id="222" name="Google Shape;222;p27"/>
          <p:cNvPicPr preferRelativeResize="0"/>
          <p:nvPr/>
        </p:nvPicPr>
        <p:blipFill>
          <a:blip r:embed="rId6">
            <a:alphaModFix/>
          </a:blip>
          <a:stretch>
            <a:fillRect/>
          </a:stretch>
        </p:blipFill>
        <p:spPr>
          <a:xfrm>
            <a:off x="2544185" y="1698850"/>
            <a:ext cx="4055625" cy="3085450"/>
          </a:xfrm>
          <a:prstGeom prst="rect">
            <a:avLst/>
          </a:prstGeom>
          <a:noFill/>
          <a:ln>
            <a:noFill/>
          </a:ln>
        </p:spPr>
      </p:pic>
      <p:sp>
        <p:nvSpPr>
          <p:cNvPr id="223" name="Google Shape;223;p27"/>
          <p:cNvSpPr txBox="1"/>
          <p:nvPr/>
        </p:nvSpPr>
        <p:spPr>
          <a:xfrm>
            <a:off x="2630550" y="4774200"/>
            <a:ext cx="3882900" cy="369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 sz="1200">
                <a:solidFill>
                  <a:schemeClr val="dk1"/>
                </a:solidFill>
                <a:latin typeface="Rubik"/>
                <a:ea typeface="Rubik"/>
                <a:cs typeface="Rubik"/>
                <a:sym typeface="Rubik"/>
              </a:rPr>
              <a:t>Insight </a:t>
            </a:r>
            <a:r>
              <a:rPr lang="en" sz="1200">
                <a:solidFill>
                  <a:schemeClr val="dk1"/>
                </a:solidFill>
                <a:latin typeface="Rubik"/>
                <a:ea typeface="Rubik"/>
                <a:cs typeface="Rubik"/>
                <a:sym typeface="Rubik"/>
              </a:rPr>
              <a:t>: Longer term returns higher ratio of default</a:t>
            </a:r>
            <a:endParaRPr sz="1200">
              <a:solidFill>
                <a:schemeClr val="dk1"/>
              </a:solidFill>
              <a:latin typeface="Rubik"/>
              <a:ea typeface="Rubik"/>
              <a:cs typeface="Rubik"/>
              <a:sym typeface="Rubi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28"/>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229" name="Google Shape;229;p28"/>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30" name="Google Shape;230;p28"/>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3"/>
            </a:pPr>
            <a:r>
              <a:rPr b="1" lang="en" sz="2700">
                <a:latin typeface="Rubik"/>
                <a:ea typeface="Rubik"/>
                <a:cs typeface="Rubik"/>
                <a:sym typeface="Rubik"/>
              </a:rPr>
              <a:t>Exploratory </a:t>
            </a:r>
            <a:r>
              <a:rPr b="1" lang="en" sz="2700">
                <a:solidFill>
                  <a:schemeClr val="accent5"/>
                </a:solidFill>
                <a:latin typeface="Rubik"/>
                <a:ea typeface="Rubik"/>
                <a:cs typeface="Rubik"/>
                <a:sym typeface="Rubik"/>
              </a:rPr>
              <a:t>Data Analysis</a:t>
            </a:r>
            <a:endParaRPr b="1" sz="2700">
              <a:solidFill>
                <a:schemeClr val="accent5"/>
              </a:solidFill>
              <a:latin typeface="Rubik"/>
              <a:ea typeface="Rubik"/>
              <a:cs typeface="Rubik"/>
              <a:sym typeface="Rubik"/>
            </a:endParaRPr>
          </a:p>
        </p:txBody>
      </p:sp>
      <p:pic>
        <p:nvPicPr>
          <p:cNvPr id="231" name="Google Shape;231;p28"/>
          <p:cNvPicPr preferRelativeResize="0"/>
          <p:nvPr/>
        </p:nvPicPr>
        <p:blipFill>
          <a:blip r:embed="rId5">
            <a:alphaModFix/>
          </a:blip>
          <a:stretch>
            <a:fillRect/>
          </a:stretch>
        </p:blipFill>
        <p:spPr>
          <a:xfrm>
            <a:off x="7146987" y="4376650"/>
            <a:ext cx="1570525" cy="583146"/>
          </a:xfrm>
          <a:prstGeom prst="rect">
            <a:avLst/>
          </a:prstGeom>
          <a:noFill/>
          <a:ln>
            <a:noFill/>
          </a:ln>
        </p:spPr>
      </p:pic>
      <p:sp>
        <p:nvSpPr>
          <p:cNvPr id="232" name="Google Shape;232;p28"/>
          <p:cNvSpPr txBox="1"/>
          <p:nvPr/>
        </p:nvSpPr>
        <p:spPr>
          <a:xfrm>
            <a:off x="340500" y="1052350"/>
            <a:ext cx="51717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II. Thoroughly </a:t>
            </a:r>
            <a:r>
              <a:rPr b="1" lang="en" sz="1200">
                <a:solidFill>
                  <a:schemeClr val="dk1"/>
                </a:solidFill>
                <a:latin typeface="Rubik"/>
                <a:ea typeface="Rubik"/>
                <a:cs typeface="Rubik"/>
                <a:sym typeface="Rubik"/>
              </a:rPr>
              <a:t>analyze </a:t>
            </a:r>
            <a:r>
              <a:rPr lang="en" sz="1200">
                <a:solidFill>
                  <a:schemeClr val="dk1"/>
                </a:solidFill>
                <a:latin typeface="Rubik"/>
                <a:ea typeface="Rubik"/>
                <a:cs typeface="Rubik"/>
                <a:sym typeface="Rubik"/>
              </a:rPr>
              <a:t>the dataset to extract meaningful </a:t>
            </a:r>
            <a:r>
              <a:rPr b="1" lang="en" sz="1200">
                <a:solidFill>
                  <a:schemeClr val="dk1"/>
                </a:solidFill>
                <a:latin typeface="Rubik"/>
                <a:ea typeface="Rubik"/>
                <a:cs typeface="Rubik"/>
                <a:sym typeface="Rubik"/>
              </a:rPr>
              <a:t>insights </a:t>
            </a:r>
            <a:r>
              <a:rPr lang="en" sz="1200">
                <a:solidFill>
                  <a:schemeClr val="dk1"/>
                </a:solidFill>
                <a:latin typeface="Rubik"/>
                <a:ea typeface="Rubik"/>
                <a:cs typeface="Rubik"/>
                <a:sym typeface="Rubik"/>
              </a:rPr>
              <a:t>and present them through comprehensive </a:t>
            </a:r>
            <a:r>
              <a:rPr b="1" lang="en" sz="1200">
                <a:solidFill>
                  <a:schemeClr val="dk1"/>
                </a:solidFill>
                <a:latin typeface="Rubik"/>
                <a:ea typeface="Rubik"/>
                <a:cs typeface="Rubik"/>
                <a:sym typeface="Rubik"/>
              </a:rPr>
              <a:t>visualizations</a:t>
            </a:r>
            <a:r>
              <a:rPr lang="en" sz="1200">
                <a:solidFill>
                  <a:schemeClr val="dk1"/>
                </a:solidFill>
                <a:latin typeface="Rubik"/>
                <a:ea typeface="Rubik"/>
                <a:cs typeface="Rubik"/>
                <a:sym typeface="Rubik"/>
              </a:rPr>
              <a:t>.</a:t>
            </a:r>
            <a:endParaRPr sz="1200">
              <a:solidFill>
                <a:schemeClr val="dk1"/>
              </a:solidFill>
              <a:latin typeface="Rubik"/>
              <a:ea typeface="Rubik"/>
              <a:cs typeface="Rubik"/>
              <a:sym typeface="Rubik"/>
            </a:endParaRPr>
          </a:p>
        </p:txBody>
      </p:sp>
      <p:sp>
        <p:nvSpPr>
          <p:cNvPr id="233" name="Google Shape;233;p28"/>
          <p:cNvSpPr txBox="1"/>
          <p:nvPr/>
        </p:nvSpPr>
        <p:spPr>
          <a:xfrm>
            <a:off x="2477100" y="4483575"/>
            <a:ext cx="4189800" cy="369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 sz="1200">
                <a:solidFill>
                  <a:schemeClr val="dk1"/>
                </a:solidFill>
                <a:latin typeface="Rubik"/>
                <a:ea typeface="Rubik"/>
                <a:cs typeface="Rubik"/>
                <a:sym typeface="Rubik"/>
              </a:rPr>
              <a:t>Insight </a:t>
            </a:r>
            <a:r>
              <a:rPr lang="en" sz="1200">
                <a:solidFill>
                  <a:schemeClr val="dk1"/>
                </a:solidFill>
                <a:latin typeface="Rubik"/>
                <a:ea typeface="Rubik"/>
                <a:cs typeface="Rubik"/>
                <a:sym typeface="Rubik"/>
              </a:rPr>
              <a:t>: </a:t>
            </a:r>
            <a:r>
              <a:rPr lang="en" sz="1200">
                <a:solidFill>
                  <a:schemeClr val="dk1"/>
                </a:solidFill>
                <a:latin typeface="Rubik"/>
                <a:ea typeface="Rubik"/>
                <a:cs typeface="Rubik"/>
                <a:sym typeface="Rubik"/>
              </a:rPr>
              <a:t>Lower Grade in line with higher rate of Default</a:t>
            </a:r>
            <a:endParaRPr sz="1200">
              <a:solidFill>
                <a:schemeClr val="dk1"/>
              </a:solidFill>
              <a:latin typeface="Rubik"/>
              <a:ea typeface="Rubik"/>
              <a:cs typeface="Rubik"/>
              <a:sym typeface="Rubik"/>
            </a:endParaRPr>
          </a:p>
        </p:txBody>
      </p:sp>
      <p:pic>
        <p:nvPicPr>
          <p:cNvPr id="234" name="Google Shape;234;p28"/>
          <p:cNvPicPr preferRelativeResize="0"/>
          <p:nvPr/>
        </p:nvPicPr>
        <p:blipFill>
          <a:blip r:embed="rId6">
            <a:alphaModFix/>
          </a:blip>
          <a:stretch>
            <a:fillRect/>
          </a:stretch>
        </p:blipFill>
        <p:spPr>
          <a:xfrm>
            <a:off x="505660" y="1698850"/>
            <a:ext cx="8132689" cy="26948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29"/>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240" name="Google Shape;240;p29"/>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41" name="Google Shape;241;p29"/>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3"/>
            </a:pPr>
            <a:r>
              <a:rPr b="1" lang="en" sz="2700">
                <a:latin typeface="Rubik"/>
                <a:ea typeface="Rubik"/>
                <a:cs typeface="Rubik"/>
                <a:sym typeface="Rubik"/>
              </a:rPr>
              <a:t>Exploratory </a:t>
            </a:r>
            <a:r>
              <a:rPr b="1" lang="en" sz="2700">
                <a:solidFill>
                  <a:schemeClr val="accent5"/>
                </a:solidFill>
                <a:latin typeface="Rubik"/>
                <a:ea typeface="Rubik"/>
                <a:cs typeface="Rubik"/>
                <a:sym typeface="Rubik"/>
              </a:rPr>
              <a:t>Data Analysis</a:t>
            </a:r>
            <a:endParaRPr b="1" sz="2700">
              <a:solidFill>
                <a:schemeClr val="accent5"/>
              </a:solidFill>
              <a:latin typeface="Rubik"/>
              <a:ea typeface="Rubik"/>
              <a:cs typeface="Rubik"/>
              <a:sym typeface="Rubik"/>
            </a:endParaRPr>
          </a:p>
        </p:txBody>
      </p:sp>
      <p:pic>
        <p:nvPicPr>
          <p:cNvPr id="242" name="Google Shape;242;p29"/>
          <p:cNvPicPr preferRelativeResize="0"/>
          <p:nvPr/>
        </p:nvPicPr>
        <p:blipFill>
          <a:blip r:embed="rId5">
            <a:alphaModFix/>
          </a:blip>
          <a:stretch>
            <a:fillRect/>
          </a:stretch>
        </p:blipFill>
        <p:spPr>
          <a:xfrm>
            <a:off x="7146987" y="4376650"/>
            <a:ext cx="1570525" cy="583146"/>
          </a:xfrm>
          <a:prstGeom prst="rect">
            <a:avLst/>
          </a:prstGeom>
          <a:noFill/>
          <a:ln>
            <a:noFill/>
          </a:ln>
        </p:spPr>
      </p:pic>
      <p:sp>
        <p:nvSpPr>
          <p:cNvPr id="243" name="Google Shape;243;p29"/>
          <p:cNvSpPr txBox="1"/>
          <p:nvPr/>
        </p:nvSpPr>
        <p:spPr>
          <a:xfrm>
            <a:off x="340500" y="1052350"/>
            <a:ext cx="51717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II. Thoroughly </a:t>
            </a:r>
            <a:r>
              <a:rPr b="1" lang="en" sz="1200">
                <a:solidFill>
                  <a:schemeClr val="dk1"/>
                </a:solidFill>
                <a:latin typeface="Rubik"/>
                <a:ea typeface="Rubik"/>
                <a:cs typeface="Rubik"/>
                <a:sym typeface="Rubik"/>
              </a:rPr>
              <a:t>analyze </a:t>
            </a:r>
            <a:r>
              <a:rPr lang="en" sz="1200">
                <a:solidFill>
                  <a:schemeClr val="dk1"/>
                </a:solidFill>
                <a:latin typeface="Rubik"/>
                <a:ea typeface="Rubik"/>
                <a:cs typeface="Rubik"/>
                <a:sym typeface="Rubik"/>
              </a:rPr>
              <a:t>the dataset to extract meaningful </a:t>
            </a:r>
            <a:r>
              <a:rPr b="1" lang="en" sz="1200">
                <a:solidFill>
                  <a:schemeClr val="dk1"/>
                </a:solidFill>
                <a:latin typeface="Rubik"/>
                <a:ea typeface="Rubik"/>
                <a:cs typeface="Rubik"/>
                <a:sym typeface="Rubik"/>
              </a:rPr>
              <a:t>insights </a:t>
            </a:r>
            <a:r>
              <a:rPr lang="en" sz="1200">
                <a:solidFill>
                  <a:schemeClr val="dk1"/>
                </a:solidFill>
                <a:latin typeface="Rubik"/>
                <a:ea typeface="Rubik"/>
                <a:cs typeface="Rubik"/>
                <a:sym typeface="Rubik"/>
              </a:rPr>
              <a:t>and present them through comprehensive </a:t>
            </a:r>
            <a:r>
              <a:rPr b="1" lang="en" sz="1200">
                <a:solidFill>
                  <a:schemeClr val="dk1"/>
                </a:solidFill>
                <a:latin typeface="Rubik"/>
                <a:ea typeface="Rubik"/>
                <a:cs typeface="Rubik"/>
                <a:sym typeface="Rubik"/>
              </a:rPr>
              <a:t>visualizations</a:t>
            </a:r>
            <a:r>
              <a:rPr lang="en" sz="1200">
                <a:solidFill>
                  <a:schemeClr val="dk1"/>
                </a:solidFill>
                <a:latin typeface="Rubik"/>
                <a:ea typeface="Rubik"/>
                <a:cs typeface="Rubik"/>
                <a:sym typeface="Rubik"/>
              </a:rPr>
              <a:t>.</a:t>
            </a:r>
            <a:endParaRPr sz="1200">
              <a:solidFill>
                <a:schemeClr val="dk1"/>
              </a:solidFill>
              <a:latin typeface="Rubik"/>
              <a:ea typeface="Rubik"/>
              <a:cs typeface="Rubik"/>
              <a:sym typeface="Rubik"/>
            </a:endParaRPr>
          </a:p>
        </p:txBody>
      </p:sp>
      <p:sp>
        <p:nvSpPr>
          <p:cNvPr id="244" name="Google Shape;244;p29"/>
          <p:cNvSpPr txBox="1"/>
          <p:nvPr/>
        </p:nvSpPr>
        <p:spPr>
          <a:xfrm>
            <a:off x="1931100" y="4682575"/>
            <a:ext cx="5281800" cy="369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 sz="1200">
                <a:solidFill>
                  <a:schemeClr val="dk1"/>
                </a:solidFill>
                <a:latin typeface="Rubik"/>
                <a:ea typeface="Rubik"/>
                <a:cs typeface="Rubik"/>
                <a:sym typeface="Rubik"/>
              </a:rPr>
              <a:t>Insight </a:t>
            </a:r>
            <a:r>
              <a:rPr lang="en" sz="1200">
                <a:solidFill>
                  <a:schemeClr val="dk1"/>
                </a:solidFill>
                <a:latin typeface="Rubik"/>
                <a:ea typeface="Rubik"/>
                <a:cs typeface="Rubik"/>
                <a:sym typeface="Rubik"/>
              </a:rPr>
              <a:t>: </a:t>
            </a:r>
            <a:r>
              <a:rPr lang="en" sz="1200">
                <a:solidFill>
                  <a:schemeClr val="dk1"/>
                </a:solidFill>
                <a:latin typeface="Rubik"/>
                <a:ea typeface="Rubik"/>
                <a:cs typeface="Rubik"/>
                <a:sym typeface="Rubik"/>
              </a:rPr>
              <a:t>Higher Interest Rate means higher probability of Loan Default</a:t>
            </a:r>
            <a:endParaRPr sz="1200">
              <a:solidFill>
                <a:schemeClr val="dk1"/>
              </a:solidFill>
              <a:latin typeface="Rubik"/>
              <a:ea typeface="Rubik"/>
              <a:cs typeface="Rubik"/>
              <a:sym typeface="Rubik"/>
            </a:endParaRPr>
          </a:p>
        </p:txBody>
      </p:sp>
      <p:pic>
        <p:nvPicPr>
          <p:cNvPr id="245" name="Google Shape;245;p29"/>
          <p:cNvPicPr preferRelativeResize="0"/>
          <p:nvPr/>
        </p:nvPicPr>
        <p:blipFill>
          <a:blip r:embed="rId6">
            <a:alphaModFix/>
          </a:blip>
          <a:stretch>
            <a:fillRect/>
          </a:stretch>
        </p:blipFill>
        <p:spPr>
          <a:xfrm>
            <a:off x="2611913" y="1645225"/>
            <a:ext cx="3920176" cy="303735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0"/>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251" name="Google Shape;251;p30"/>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52" name="Google Shape;252;p30"/>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3"/>
            </a:pPr>
            <a:r>
              <a:rPr b="1" lang="en" sz="2700">
                <a:latin typeface="Rubik"/>
                <a:ea typeface="Rubik"/>
                <a:cs typeface="Rubik"/>
                <a:sym typeface="Rubik"/>
              </a:rPr>
              <a:t>Exploratory </a:t>
            </a:r>
            <a:r>
              <a:rPr b="1" lang="en" sz="2700">
                <a:solidFill>
                  <a:schemeClr val="accent5"/>
                </a:solidFill>
                <a:latin typeface="Rubik"/>
                <a:ea typeface="Rubik"/>
                <a:cs typeface="Rubik"/>
                <a:sym typeface="Rubik"/>
              </a:rPr>
              <a:t>Data Analysis</a:t>
            </a:r>
            <a:endParaRPr b="1" sz="2700">
              <a:solidFill>
                <a:schemeClr val="accent5"/>
              </a:solidFill>
              <a:latin typeface="Rubik"/>
              <a:ea typeface="Rubik"/>
              <a:cs typeface="Rubik"/>
              <a:sym typeface="Rubik"/>
            </a:endParaRPr>
          </a:p>
        </p:txBody>
      </p:sp>
      <p:pic>
        <p:nvPicPr>
          <p:cNvPr id="253" name="Google Shape;253;p30"/>
          <p:cNvPicPr preferRelativeResize="0"/>
          <p:nvPr/>
        </p:nvPicPr>
        <p:blipFill>
          <a:blip r:embed="rId5">
            <a:alphaModFix/>
          </a:blip>
          <a:stretch>
            <a:fillRect/>
          </a:stretch>
        </p:blipFill>
        <p:spPr>
          <a:xfrm>
            <a:off x="7146987" y="4376650"/>
            <a:ext cx="1570525" cy="583146"/>
          </a:xfrm>
          <a:prstGeom prst="rect">
            <a:avLst/>
          </a:prstGeom>
          <a:noFill/>
          <a:ln>
            <a:noFill/>
          </a:ln>
        </p:spPr>
      </p:pic>
      <p:sp>
        <p:nvSpPr>
          <p:cNvPr id="254" name="Google Shape;254;p30"/>
          <p:cNvSpPr txBox="1"/>
          <p:nvPr/>
        </p:nvSpPr>
        <p:spPr>
          <a:xfrm>
            <a:off x="340500" y="1052350"/>
            <a:ext cx="51717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II. Thoroughly </a:t>
            </a:r>
            <a:r>
              <a:rPr b="1" lang="en" sz="1200">
                <a:solidFill>
                  <a:schemeClr val="dk1"/>
                </a:solidFill>
                <a:latin typeface="Rubik"/>
                <a:ea typeface="Rubik"/>
                <a:cs typeface="Rubik"/>
                <a:sym typeface="Rubik"/>
              </a:rPr>
              <a:t>analyze </a:t>
            </a:r>
            <a:r>
              <a:rPr lang="en" sz="1200">
                <a:solidFill>
                  <a:schemeClr val="dk1"/>
                </a:solidFill>
                <a:latin typeface="Rubik"/>
                <a:ea typeface="Rubik"/>
                <a:cs typeface="Rubik"/>
                <a:sym typeface="Rubik"/>
              </a:rPr>
              <a:t>the dataset to extract meaningful </a:t>
            </a:r>
            <a:r>
              <a:rPr b="1" lang="en" sz="1200">
                <a:solidFill>
                  <a:schemeClr val="dk1"/>
                </a:solidFill>
                <a:latin typeface="Rubik"/>
                <a:ea typeface="Rubik"/>
                <a:cs typeface="Rubik"/>
                <a:sym typeface="Rubik"/>
              </a:rPr>
              <a:t>insights </a:t>
            </a:r>
            <a:r>
              <a:rPr lang="en" sz="1200">
                <a:solidFill>
                  <a:schemeClr val="dk1"/>
                </a:solidFill>
                <a:latin typeface="Rubik"/>
                <a:ea typeface="Rubik"/>
                <a:cs typeface="Rubik"/>
                <a:sym typeface="Rubik"/>
              </a:rPr>
              <a:t>and present them through comprehensive </a:t>
            </a:r>
            <a:r>
              <a:rPr b="1" lang="en" sz="1200">
                <a:solidFill>
                  <a:schemeClr val="dk1"/>
                </a:solidFill>
                <a:latin typeface="Rubik"/>
                <a:ea typeface="Rubik"/>
                <a:cs typeface="Rubik"/>
                <a:sym typeface="Rubik"/>
              </a:rPr>
              <a:t>visualizations</a:t>
            </a:r>
            <a:r>
              <a:rPr lang="en" sz="1200">
                <a:solidFill>
                  <a:schemeClr val="dk1"/>
                </a:solidFill>
                <a:latin typeface="Rubik"/>
                <a:ea typeface="Rubik"/>
                <a:cs typeface="Rubik"/>
                <a:sym typeface="Rubik"/>
              </a:rPr>
              <a:t>.</a:t>
            </a:r>
            <a:endParaRPr sz="1200">
              <a:solidFill>
                <a:schemeClr val="dk1"/>
              </a:solidFill>
              <a:latin typeface="Rubik"/>
              <a:ea typeface="Rubik"/>
              <a:cs typeface="Rubik"/>
              <a:sym typeface="Rubik"/>
            </a:endParaRPr>
          </a:p>
        </p:txBody>
      </p:sp>
      <p:sp>
        <p:nvSpPr>
          <p:cNvPr id="255" name="Google Shape;255;p30"/>
          <p:cNvSpPr txBox="1"/>
          <p:nvPr/>
        </p:nvSpPr>
        <p:spPr>
          <a:xfrm>
            <a:off x="1820100" y="4682575"/>
            <a:ext cx="5503800" cy="369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 sz="1200">
                <a:solidFill>
                  <a:schemeClr val="dk1"/>
                </a:solidFill>
                <a:latin typeface="Rubik"/>
                <a:ea typeface="Rubik"/>
                <a:cs typeface="Rubik"/>
                <a:sym typeface="Rubik"/>
              </a:rPr>
              <a:t>Insight </a:t>
            </a:r>
            <a:r>
              <a:rPr lang="en" sz="1200">
                <a:solidFill>
                  <a:schemeClr val="dk1"/>
                </a:solidFill>
                <a:latin typeface="Rubik"/>
                <a:ea typeface="Rubik"/>
                <a:cs typeface="Rubik"/>
                <a:sym typeface="Rubik"/>
              </a:rPr>
              <a:t>: </a:t>
            </a:r>
            <a:r>
              <a:rPr lang="en" sz="1200">
                <a:solidFill>
                  <a:schemeClr val="dk1"/>
                </a:solidFill>
                <a:latin typeface="Rubik"/>
                <a:ea typeface="Rubik"/>
                <a:cs typeface="Rubik"/>
                <a:sym typeface="Rubik"/>
              </a:rPr>
              <a:t>Only 1% of borrowers that have annual income more than 235000</a:t>
            </a:r>
            <a:endParaRPr sz="1200">
              <a:solidFill>
                <a:schemeClr val="dk1"/>
              </a:solidFill>
              <a:latin typeface="Rubik"/>
              <a:ea typeface="Rubik"/>
              <a:cs typeface="Rubik"/>
              <a:sym typeface="Rubik"/>
            </a:endParaRPr>
          </a:p>
        </p:txBody>
      </p:sp>
      <p:pic>
        <p:nvPicPr>
          <p:cNvPr id="256" name="Google Shape;256;p30"/>
          <p:cNvPicPr preferRelativeResize="0"/>
          <p:nvPr/>
        </p:nvPicPr>
        <p:blipFill>
          <a:blip r:embed="rId6">
            <a:alphaModFix/>
          </a:blip>
          <a:stretch>
            <a:fillRect/>
          </a:stretch>
        </p:blipFill>
        <p:spPr>
          <a:xfrm>
            <a:off x="2709762" y="1669118"/>
            <a:ext cx="3724476" cy="3060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1"/>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262" name="Google Shape;262;p31"/>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63" name="Google Shape;263;p31"/>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3"/>
            </a:pPr>
            <a:r>
              <a:rPr b="1" lang="en" sz="2700">
                <a:latin typeface="Rubik"/>
                <a:ea typeface="Rubik"/>
                <a:cs typeface="Rubik"/>
                <a:sym typeface="Rubik"/>
              </a:rPr>
              <a:t>Exploratory </a:t>
            </a:r>
            <a:r>
              <a:rPr b="1" lang="en" sz="2700">
                <a:solidFill>
                  <a:schemeClr val="accent5"/>
                </a:solidFill>
                <a:latin typeface="Rubik"/>
                <a:ea typeface="Rubik"/>
                <a:cs typeface="Rubik"/>
                <a:sym typeface="Rubik"/>
              </a:rPr>
              <a:t>Data Analysis</a:t>
            </a:r>
            <a:endParaRPr b="1" sz="2700">
              <a:solidFill>
                <a:schemeClr val="accent5"/>
              </a:solidFill>
              <a:latin typeface="Rubik"/>
              <a:ea typeface="Rubik"/>
              <a:cs typeface="Rubik"/>
              <a:sym typeface="Rubik"/>
            </a:endParaRPr>
          </a:p>
        </p:txBody>
      </p:sp>
      <p:pic>
        <p:nvPicPr>
          <p:cNvPr id="264" name="Google Shape;264;p31"/>
          <p:cNvPicPr preferRelativeResize="0"/>
          <p:nvPr/>
        </p:nvPicPr>
        <p:blipFill>
          <a:blip r:embed="rId5">
            <a:alphaModFix/>
          </a:blip>
          <a:stretch>
            <a:fillRect/>
          </a:stretch>
        </p:blipFill>
        <p:spPr>
          <a:xfrm>
            <a:off x="7146987" y="4376650"/>
            <a:ext cx="1570525" cy="583146"/>
          </a:xfrm>
          <a:prstGeom prst="rect">
            <a:avLst/>
          </a:prstGeom>
          <a:noFill/>
          <a:ln>
            <a:noFill/>
          </a:ln>
        </p:spPr>
      </p:pic>
      <p:sp>
        <p:nvSpPr>
          <p:cNvPr id="265" name="Google Shape;265;p31"/>
          <p:cNvSpPr txBox="1"/>
          <p:nvPr/>
        </p:nvSpPr>
        <p:spPr>
          <a:xfrm>
            <a:off x="340500" y="1052350"/>
            <a:ext cx="51717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II. Thoroughly </a:t>
            </a:r>
            <a:r>
              <a:rPr b="1" lang="en" sz="1200">
                <a:solidFill>
                  <a:schemeClr val="dk1"/>
                </a:solidFill>
                <a:latin typeface="Rubik"/>
                <a:ea typeface="Rubik"/>
                <a:cs typeface="Rubik"/>
                <a:sym typeface="Rubik"/>
              </a:rPr>
              <a:t>analyze </a:t>
            </a:r>
            <a:r>
              <a:rPr lang="en" sz="1200">
                <a:solidFill>
                  <a:schemeClr val="dk1"/>
                </a:solidFill>
                <a:latin typeface="Rubik"/>
                <a:ea typeface="Rubik"/>
                <a:cs typeface="Rubik"/>
                <a:sym typeface="Rubik"/>
              </a:rPr>
              <a:t>the dataset to extract meaningful </a:t>
            </a:r>
            <a:r>
              <a:rPr b="1" lang="en" sz="1200">
                <a:solidFill>
                  <a:schemeClr val="dk1"/>
                </a:solidFill>
                <a:latin typeface="Rubik"/>
                <a:ea typeface="Rubik"/>
                <a:cs typeface="Rubik"/>
                <a:sym typeface="Rubik"/>
              </a:rPr>
              <a:t>insights </a:t>
            </a:r>
            <a:r>
              <a:rPr lang="en" sz="1200">
                <a:solidFill>
                  <a:schemeClr val="dk1"/>
                </a:solidFill>
                <a:latin typeface="Rubik"/>
                <a:ea typeface="Rubik"/>
                <a:cs typeface="Rubik"/>
                <a:sym typeface="Rubik"/>
              </a:rPr>
              <a:t>and present them through comprehensive </a:t>
            </a:r>
            <a:r>
              <a:rPr b="1" lang="en" sz="1200">
                <a:solidFill>
                  <a:schemeClr val="dk1"/>
                </a:solidFill>
                <a:latin typeface="Rubik"/>
                <a:ea typeface="Rubik"/>
                <a:cs typeface="Rubik"/>
                <a:sym typeface="Rubik"/>
              </a:rPr>
              <a:t>visualizations</a:t>
            </a:r>
            <a:r>
              <a:rPr lang="en" sz="1200">
                <a:solidFill>
                  <a:schemeClr val="dk1"/>
                </a:solidFill>
                <a:latin typeface="Rubik"/>
                <a:ea typeface="Rubik"/>
                <a:cs typeface="Rubik"/>
                <a:sym typeface="Rubik"/>
              </a:rPr>
              <a:t>.</a:t>
            </a:r>
            <a:endParaRPr sz="1200">
              <a:solidFill>
                <a:schemeClr val="dk1"/>
              </a:solidFill>
              <a:latin typeface="Rubik"/>
              <a:ea typeface="Rubik"/>
              <a:cs typeface="Rubik"/>
              <a:sym typeface="Rubik"/>
            </a:endParaRPr>
          </a:p>
        </p:txBody>
      </p:sp>
      <p:sp>
        <p:nvSpPr>
          <p:cNvPr id="266" name="Google Shape;266;p31"/>
          <p:cNvSpPr txBox="1"/>
          <p:nvPr/>
        </p:nvSpPr>
        <p:spPr>
          <a:xfrm>
            <a:off x="2379150" y="4068100"/>
            <a:ext cx="4385700" cy="369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 sz="1200">
                <a:solidFill>
                  <a:schemeClr val="dk1"/>
                </a:solidFill>
                <a:latin typeface="Rubik"/>
                <a:ea typeface="Rubik"/>
                <a:cs typeface="Rubik"/>
                <a:sym typeface="Rubik"/>
              </a:rPr>
              <a:t>Insight </a:t>
            </a:r>
            <a:r>
              <a:rPr lang="en" sz="1200">
                <a:solidFill>
                  <a:schemeClr val="dk1"/>
                </a:solidFill>
                <a:latin typeface="Rubik"/>
                <a:ea typeface="Rubik"/>
                <a:cs typeface="Rubik"/>
                <a:sym typeface="Rubik"/>
              </a:rPr>
              <a:t>: </a:t>
            </a:r>
            <a:r>
              <a:rPr lang="en" sz="1200">
                <a:solidFill>
                  <a:schemeClr val="dk1"/>
                </a:solidFill>
                <a:latin typeface="Rubik"/>
                <a:ea typeface="Rubik"/>
                <a:cs typeface="Rubik"/>
                <a:sym typeface="Rubik"/>
              </a:rPr>
              <a:t>Zip Code with Highest Default &amp; Fully Paid Counts</a:t>
            </a:r>
            <a:endParaRPr sz="1200">
              <a:solidFill>
                <a:schemeClr val="dk1"/>
              </a:solidFill>
              <a:latin typeface="Rubik"/>
              <a:ea typeface="Rubik"/>
              <a:cs typeface="Rubik"/>
              <a:sym typeface="Rubik"/>
            </a:endParaRPr>
          </a:p>
        </p:txBody>
      </p:sp>
      <p:pic>
        <p:nvPicPr>
          <p:cNvPr id="267" name="Google Shape;267;p31"/>
          <p:cNvPicPr preferRelativeResize="0"/>
          <p:nvPr/>
        </p:nvPicPr>
        <p:blipFill>
          <a:blip r:embed="rId6">
            <a:alphaModFix/>
          </a:blip>
          <a:stretch>
            <a:fillRect/>
          </a:stretch>
        </p:blipFill>
        <p:spPr>
          <a:xfrm>
            <a:off x="340500" y="1698850"/>
            <a:ext cx="8377000" cy="2240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4"/>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67" name="Google Shape;67;p14"/>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68" name="Google Shape;68;p14"/>
          <p:cNvSpPr/>
          <p:nvPr/>
        </p:nvSpPr>
        <p:spPr>
          <a:xfrm>
            <a:off x="0" y="0"/>
            <a:ext cx="4572000" cy="5143500"/>
          </a:xfrm>
          <a:prstGeom prst="rect">
            <a:avLst/>
          </a:prstGeom>
          <a:solidFill>
            <a:srgbClr val="019FAB">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4"/>
          <p:cNvSpPr txBox="1"/>
          <p:nvPr/>
        </p:nvSpPr>
        <p:spPr>
          <a:xfrm>
            <a:off x="4845200" y="979000"/>
            <a:ext cx="3850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n" sz="2000">
                <a:latin typeface="Rubik SemiBold"/>
                <a:ea typeface="Rubik SemiBold"/>
                <a:cs typeface="Rubik SemiBold"/>
                <a:sym typeface="Rubik SemiBold"/>
              </a:rPr>
              <a:t>Muhammad Ichsan Firdaus</a:t>
            </a:r>
            <a:endParaRPr b="0" i="0" sz="2000" u="none" cap="none" strike="noStrike">
              <a:solidFill>
                <a:srgbClr val="000000"/>
              </a:solidFill>
              <a:latin typeface="Rubik SemiBold"/>
              <a:ea typeface="Rubik SemiBold"/>
              <a:cs typeface="Rubik SemiBold"/>
              <a:sym typeface="Rubik SemiBold"/>
            </a:endParaRPr>
          </a:p>
        </p:txBody>
      </p:sp>
      <p:sp>
        <p:nvSpPr>
          <p:cNvPr id="70" name="Google Shape;70;p14"/>
          <p:cNvSpPr txBox="1"/>
          <p:nvPr/>
        </p:nvSpPr>
        <p:spPr>
          <a:xfrm>
            <a:off x="4867250" y="1604175"/>
            <a:ext cx="3850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rgbClr val="019FAB"/>
                </a:solidFill>
                <a:latin typeface="Rubik SemiBold"/>
                <a:ea typeface="Rubik SemiBold"/>
                <a:cs typeface="Rubik SemiBold"/>
                <a:sym typeface="Rubik SemiBold"/>
              </a:rPr>
              <a:t>Student at Universitas Padjajaran</a:t>
            </a:r>
            <a:endParaRPr b="0" i="0" sz="2000" u="none" cap="none" strike="noStrike">
              <a:solidFill>
                <a:srgbClr val="019FAB"/>
              </a:solidFill>
              <a:latin typeface="Rubik SemiBold"/>
              <a:ea typeface="Rubik SemiBold"/>
              <a:cs typeface="Rubik SemiBold"/>
              <a:sym typeface="Rubik SemiBold"/>
            </a:endParaRPr>
          </a:p>
        </p:txBody>
      </p:sp>
      <p:sp>
        <p:nvSpPr>
          <p:cNvPr id="71" name="Google Shape;71;p14"/>
          <p:cNvSpPr txBox="1"/>
          <p:nvPr/>
        </p:nvSpPr>
        <p:spPr>
          <a:xfrm>
            <a:off x="4867250" y="2453075"/>
            <a:ext cx="4074000" cy="2031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000"/>
              <a:buFont typeface="Arial"/>
              <a:buNone/>
            </a:pPr>
            <a:r>
              <a:rPr lang="en" sz="1200">
                <a:latin typeface="Rubik Medium"/>
                <a:ea typeface="Rubik Medium"/>
                <a:cs typeface="Rubik Medium"/>
                <a:sym typeface="Rubik Medium"/>
              </a:rPr>
              <a:t>A logical &amp; analytical person who values data and facts above everything.</a:t>
            </a:r>
            <a:endParaRPr sz="1200">
              <a:latin typeface="Rubik Medium"/>
              <a:ea typeface="Rubik Medium"/>
              <a:cs typeface="Rubik Medium"/>
              <a:sym typeface="Rubik Medium"/>
            </a:endParaRPr>
          </a:p>
          <a:p>
            <a:pPr indent="-304800" lvl="0" marL="457200" marR="0" rtl="0" algn="l">
              <a:lnSpc>
                <a:spcPct val="150000"/>
              </a:lnSpc>
              <a:spcBef>
                <a:spcPts val="0"/>
              </a:spcBef>
              <a:spcAft>
                <a:spcPts val="0"/>
              </a:spcAft>
              <a:buSzPts val="1200"/>
              <a:buFont typeface="Rubik Medium"/>
              <a:buChar char="-"/>
            </a:pPr>
            <a:r>
              <a:rPr lang="en" sz="1200">
                <a:latin typeface="Rubik Medium"/>
                <a:ea typeface="Rubik Medium"/>
                <a:cs typeface="Rubik Medium"/>
                <a:sym typeface="Rubik Medium"/>
              </a:rPr>
              <a:t>Bangkit 2024 Batch 2 Full Graduate ML Path</a:t>
            </a:r>
            <a:endParaRPr sz="1200">
              <a:latin typeface="Rubik Medium"/>
              <a:ea typeface="Rubik Medium"/>
              <a:cs typeface="Rubik Medium"/>
              <a:sym typeface="Rubik Medium"/>
            </a:endParaRPr>
          </a:p>
          <a:p>
            <a:pPr indent="-304800" lvl="0" marL="457200" marR="0" rtl="0" algn="l">
              <a:lnSpc>
                <a:spcPct val="150000"/>
              </a:lnSpc>
              <a:spcBef>
                <a:spcPts val="0"/>
              </a:spcBef>
              <a:spcAft>
                <a:spcPts val="0"/>
              </a:spcAft>
              <a:buSzPts val="1200"/>
              <a:buFont typeface="Rubik Medium"/>
              <a:buChar char="-"/>
            </a:pPr>
            <a:r>
              <a:rPr lang="en" sz="1200">
                <a:latin typeface="Rubik Medium"/>
                <a:ea typeface="Rubik Medium"/>
                <a:cs typeface="Rubik Medium"/>
                <a:sym typeface="Rubik Medium"/>
              </a:rPr>
              <a:t>1 year experience as Laboratory Teaching Assistant Universitas Padjajaran</a:t>
            </a:r>
            <a:endParaRPr sz="1200">
              <a:latin typeface="Rubik Medium"/>
              <a:ea typeface="Rubik Medium"/>
              <a:cs typeface="Rubik Medium"/>
              <a:sym typeface="Rubik Medium"/>
            </a:endParaRPr>
          </a:p>
          <a:p>
            <a:pPr indent="-304800" lvl="0" marL="457200" marR="0" rtl="0" algn="l">
              <a:lnSpc>
                <a:spcPct val="150000"/>
              </a:lnSpc>
              <a:spcBef>
                <a:spcPts val="0"/>
              </a:spcBef>
              <a:spcAft>
                <a:spcPts val="0"/>
              </a:spcAft>
              <a:buSzPts val="1200"/>
              <a:buFont typeface="Rubik Medium"/>
              <a:buChar char="-"/>
            </a:pPr>
            <a:r>
              <a:rPr lang="en" sz="1200">
                <a:latin typeface="Rubik Medium"/>
                <a:ea typeface="Rubik Medium"/>
                <a:cs typeface="Rubik Medium"/>
                <a:sym typeface="Rubik Medium"/>
              </a:rPr>
              <a:t>3rd year Informatics Engineering Universitas Padjajaran with a </a:t>
            </a:r>
            <a:r>
              <a:rPr lang="en" sz="1200">
                <a:solidFill>
                  <a:schemeClr val="dk1"/>
                </a:solidFill>
                <a:latin typeface="Rubik Medium"/>
                <a:ea typeface="Rubik Medium"/>
                <a:cs typeface="Rubik Medium"/>
                <a:sym typeface="Rubik Medium"/>
              </a:rPr>
              <a:t>GPA </a:t>
            </a:r>
            <a:r>
              <a:rPr lang="en" sz="1200">
                <a:latin typeface="Rubik Medium"/>
                <a:ea typeface="Rubik Medium"/>
                <a:cs typeface="Rubik Medium"/>
                <a:sym typeface="Rubik Medium"/>
              </a:rPr>
              <a:t>of </a:t>
            </a:r>
            <a:r>
              <a:rPr lang="en" sz="1200">
                <a:solidFill>
                  <a:schemeClr val="dk1"/>
                </a:solidFill>
                <a:latin typeface="Rubik Medium"/>
                <a:ea typeface="Rubik Medium"/>
                <a:cs typeface="Rubik Medium"/>
                <a:sym typeface="Rubik Medium"/>
              </a:rPr>
              <a:t>3.68</a:t>
            </a:r>
            <a:endParaRPr sz="1200">
              <a:latin typeface="Rubik Medium"/>
              <a:ea typeface="Rubik Medium"/>
              <a:cs typeface="Rubik Medium"/>
              <a:sym typeface="Rubik Medium"/>
            </a:endParaRPr>
          </a:p>
        </p:txBody>
      </p:sp>
      <p:sp>
        <p:nvSpPr>
          <p:cNvPr id="72" name="Google Shape;72;p14"/>
          <p:cNvSpPr txBox="1"/>
          <p:nvPr/>
        </p:nvSpPr>
        <p:spPr>
          <a:xfrm>
            <a:off x="1004800" y="3928325"/>
            <a:ext cx="350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000"/>
              <a:buFont typeface="Arial"/>
              <a:buNone/>
            </a:pPr>
            <a:r>
              <a:rPr lang="en" sz="1200">
                <a:latin typeface="Rubik Medium"/>
                <a:ea typeface="Rubik Medium"/>
                <a:cs typeface="Rubik Medium"/>
                <a:sym typeface="Rubik Medium"/>
              </a:rPr>
              <a:t>Kabupaten Bogor, Jawa Barat</a:t>
            </a:r>
            <a:endParaRPr b="0" i="0" sz="1200" u="none" cap="none" strike="noStrike">
              <a:solidFill>
                <a:srgbClr val="000000"/>
              </a:solidFill>
              <a:latin typeface="Rubik Medium"/>
              <a:ea typeface="Rubik Medium"/>
              <a:cs typeface="Rubik Medium"/>
              <a:sym typeface="Rubik Medium"/>
            </a:endParaRPr>
          </a:p>
        </p:txBody>
      </p:sp>
      <p:pic>
        <p:nvPicPr>
          <p:cNvPr id="73" name="Google Shape;73;p14"/>
          <p:cNvPicPr preferRelativeResize="0"/>
          <p:nvPr/>
        </p:nvPicPr>
        <p:blipFill rotWithShape="1">
          <a:blip r:embed="rId5">
            <a:alphaModFix/>
          </a:blip>
          <a:srcRect b="0" l="0" r="0" t="0"/>
          <a:stretch/>
        </p:blipFill>
        <p:spPr>
          <a:xfrm>
            <a:off x="510750" y="4774200"/>
            <a:ext cx="369300" cy="369300"/>
          </a:xfrm>
          <a:prstGeom prst="rect">
            <a:avLst/>
          </a:prstGeom>
          <a:noFill/>
          <a:ln>
            <a:noFill/>
          </a:ln>
        </p:spPr>
      </p:pic>
      <p:pic>
        <p:nvPicPr>
          <p:cNvPr id="74" name="Google Shape;74;p14"/>
          <p:cNvPicPr preferRelativeResize="0"/>
          <p:nvPr/>
        </p:nvPicPr>
        <p:blipFill rotWithShape="1">
          <a:blip r:embed="rId6">
            <a:alphaModFix/>
          </a:blip>
          <a:srcRect b="0" l="0" r="0" t="0"/>
          <a:stretch/>
        </p:blipFill>
        <p:spPr>
          <a:xfrm>
            <a:off x="495300" y="3912875"/>
            <a:ext cx="400201" cy="400201"/>
          </a:xfrm>
          <a:prstGeom prst="rect">
            <a:avLst/>
          </a:prstGeom>
          <a:noFill/>
          <a:ln>
            <a:noFill/>
          </a:ln>
        </p:spPr>
      </p:pic>
      <p:pic>
        <p:nvPicPr>
          <p:cNvPr id="75" name="Google Shape;75;p14"/>
          <p:cNvPicPr preferRelativeResize="0"/>
          <p:nvPr/>
        </p:nvPicPr>
        <p:blipFill rotWithShape="1">
          <a:blip r:embed="rId7">
            <a:alphaModFix/>
          </a:blip>
          <a:srcRect b="0" l="0" r="0" t="0"/>
          <a:stretch/>
        </p:blipFill>
        <p:spPr>
          <a:xfrm>
            <a:off x="504096" y="4411877"/>
            <a:ext cx="369300" cy="263511"/>
          </a:xfrm>
          <a:prstGeom prst="rect">
            <a:avLst/>
          </a:prstGeom>
          <a:noFill/>
          <a:ln>
            <a:noFill/>
          </a:ln>
        </p:spPr>
      </p:pic>
      <p:sp>
        <p:nvSpPr>
          <p:cNvPr id="76" name="Google Shape;76;p14"/>
          <p:cNvSpPr txBox="1"/>
          <p:nvPr/>
        </p:nvSpPr>
        <p:spPr>
          <a:xfrm>
            <a:off x="1004800" y="4750550"/>
            <a:ext cx="350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000"/>
              <a:buFont typeface="Arial"/>
              <a:buNone/>
            </a:pPr>
            <a:r>
              <a:rPr lang="en" sz="1200" u="sng">
                <a:solidFill>
                  <a:schemeClr val="hlink"/>
                </a:solidFill>
                <a:latin typeface="Rubik Medium"/>
                <a:ea typeface="Rubik Medium"/>
                <a:cs typeface="Rubik Medium"/>
                <a:sym typeface="Rubik Medium"/>
                <a:hlinkClick r:id="rId8"/>
              </a:rPr>
              <a:t>www.linkedin.com/in/ichsanfrds</a:t>
            </a:r>
            <a:endParaRPr b="0" i="0" sz="1200" u="none" cap="none" strike="noStrike">
              <a:solidFill>
                <a:srgbClr val="000000"/>
              </a:solidFill>
              <a:latin typeface="Rubik Medium"/>
              <a:ea typeface="Rubik Medium"/>
              <a:cs typeface="Rubik Medium"/>
              <a:sym typeface="Rubik Medium"/>
            </a:endParaRPr>
          </a:p>
        </p:txBody>
      </p:sp>
      <p:pic>
        <p:nvPicPr>
          <p:cNvPr id="77" name="Google Shape;77;p14"/>
          <p:cNvPicPr preferRelativeResize="0"/>
          <p:nvPr/>
        </p:nvPicPr>
        <p:blipFill rotWithShape="1">
          <a:blip r:embed="rId9">
            <a:alphaModFix/>
          </a:blip>
          <a:srcRect b="0" l="0" r="0" t="0"/>
          <a:stretch/>
        </p:blipFill>
        <p:spPr>
          <a:xfrm>
            <a:off x="1012128" y="470775"/>
            <a:ext cx="2474700" cy="3298800"/>
          </a:xfrm>
          <a:prstGeom prst="roundRect">
            <a:avLst>
              <a:gd fmla="val 18451" name="adj"/>
            </a:avLst>
          </a:prstGeom>
          <a:solidFill>
            <a:schemeClr val="accent4"/>
          </a:solidFill>
          <a:ln>
            <a:noFill/>
          </a:ln>
        </p:spPr>
      </p:pic>
      <p:sp>
        <p:nvSpPr>
          <p:cNvPr id="78" name="Google Shape;78;p14"/>
          <p:cNvSpPr txBox="1"/>
          <p:nvPr/>
        </p:nvSpPr>
        <p:spPr>
          <a:xfrm>
            <a:off x="1004800" y="4358988"/>
            <a:ext cx="350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000"/>
              <a:buFont typeface="Arial"/>
              <a:buNone/>
            </a:pPr>
            <a:r>
              <a:rPr lang="en" sz="1200" u="sng">
                <a:solidFill>
                  <a:schemeClr val="hlink"/>
                </a:solidFill>
                <a:latin typeface="Rubik Medium"/>
                <a:ea typeface="Rubik Medium"/>
                <a:cs typeface="Rubik Medium"/>
                <a:sym typeface="Rubik Medium"/>
                <a:hlinkClick r:id="rId10"/>
              </a:rPr>
              <a:t>muhammadichsan35341@gmail.com</a:t>
            </a:r>
            <a:endParaRPr b="0" i="0" sz="1200" u="none" cap="none" strike="noStrike">
              <a:solidFill>
                <a:srgbClr val="000000"/>
              </a:solidFill>
              <a:latin typeface="Rubik Medium"/>
              <a:ea typeface="Rubik Medium"/>
              <a:cs typeface="Rubik Medium"/>
              <a:sym typeface="Rubik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2"/>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273" name="Google Shape;273;p32"/>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74" name="Google Shape;274;p32"/>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3"/>
            </a:pPr>
            <a:r>
              <a:rPr b="1" lang="en" sz="2700">
                <a:latin typeface="Rubik"/>
                <a:ea typeface="Rubik"/>
                <a:cs typeface="Rubik"/>
                <a:sym typeface="Rubik"/>
              </a:rPr>
              <a:t>Exploratory </a:t>
            </a:r>
            <a:r>
              <a:rPr b="1" lang="en" sz="2700">
                <a:solidFill>
                  <a:schemeClr val="accent5"/>
                </a:solidFill>
                <a:latin typeface="Rubik"/>
                <a:ea typeface="Rubik"/>
                <a:cs typeface="Rubik"/>
                <a:sym typeface="Rubik"/>
              </a:rPr>
              <a:t>Data Analysis</a:t>
            </a:r>
            <a:endParaRPr b="1" sz="2700">
              <a:solidFill>
                <a:schemeClr val="accent5"/>
              </a:solidFill>
              <a:latin typeface="Rubik"/>
              <a:ea typeface="Rubik"/>
              <a:cs typeface="Rubik"/>
              <a:sym typeface="Rubik"/>
            </a:endParaRPr>
          </a:p>
        </p:txBody>
      </p:sp>
      <p:pic>
        <p:nvPicPr>
          <p:cNvPr id="275" name="Google Shape;275;p32"/>
          <p:cNvPicPr preferRelativeResize="0"/>
          <p:nvPr/>
        </p:nvPicPr>
        <p:blipFill>
          <a:blip r:embed="rId5">
            <a:alphaModFix/>
          </a:blip>
          <a:stretch>
            <a:fillRect/>
          </a:stretch>
        </p:blipFill>
        <p:spPr>
          <a:xfrm>
            <a:off x="7146987" y="4376650"/>
            <a:ext cx="1570525" cy="583146"/>
          </a:xfrm>
          <a:prstGeom prst="rect">
            <a:avLst/>
          </a:prstGeom>
          <a:noFill/>
          <a:ln>
            <a:noFill/>
          </a:ln>
        </p:spPr>
      </p:pic>
      <p:sp>
        <p:nvSpPr>
          <p:cNvPr id="276" name="Google Shape;276;p32"/>
          <p:cNvSpPr txBox="1"/>
          <p:nvPr/>
        </p:nvSpPr>
        <p:spPr>
          <a:xfrm>
            <a:off x="340500" y="1052350"/>
            <a:ext cx="51717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II. Thoroughly </a:t>
            </a:r>
            <a:r>
              <a:rPr b="1" lang="en" sz="1200">
                <a:solidFill>
                  <a:schemeClr val="dk1"/>
                </a:solidFill>
                <a:latin typeface="Rubik"/>
                <a:ea typeface="Rubik"/>
                <a:cs typeface="Rubik"/>
                <a:sym typeface="Rubik"/>
              </a:rPr>
              <a:t>analyze </a:t>
            </a:r>
            <a:r>
              <a:rPr lang="en" sz="1200">
                <a:solidFill>
                  <a:schemeClr val="dk1"/>
                </a:solidFill>
                <a:latin typeface="Rubik"/>
                <a:ea typeface="Rubik"/>
                <a:cs typeface="Rubik"/>
                <a:sym typeface="Rubik"/>
              </a:rPr>
              <a:t>the dataset to extract meaningful </a:t>
            </a:r>
            <a:r>
              <a:rPr b="1" lang="en" sz="1200">
                <a:solidFill>
                  <a:schemeClr val="dk1"/>
                </a:solidFill>
                <a:latin typeface="Rubik"/>
                <a:ea typeface="Rubik"/>
                <a:cs typeface="Rubik"/>
                <a:sym typeface="Rubik"/>
              </a:rPr>
              <a:t>insights </a:t>
            </a:r>
            <a:r>
              <a:rPr lang="en" sz="1200">
                <a:solidFill>
                  <a:schemeClr val="dk1"/>
                </a:solidFill>
                <a:latin typeface="Rubik"/>
                <a:ea typeface="Rubik"/>
                <a:cs typeface="Rubik"/>
                <a:sym typeface="Rubik"/>
              </a:rPr>
              <a:t>and present them through comprehensive </a:t>
            </a:r>
            <a:r>
              <a:rPr b="1" lang="en" sz="1200">
                <a:solidFill>
                  <a:schemeClr val="dk1"/>
                </a:solidFill>
                <a:latin typeface="Rubik"/>
                <a:ea typeface="Rubik"/>
                <a:cs typeface="Rubik"/>
                <a:sym typeface="Rubik"/>
              </a:rPr>
              <a:t>visualizations</a:t>
            </a:r>
            <a:r>
              <a:rPr lang="en" sz="1200">
                <a:solidFill>
                  <a:schemeClr val="dk1"/>
                </a:solidFill>
                <a:latin typeface="Rubik"/>
                <a:ea typeface="Rubik"/>
                <a:cs typeface="Rubik"/>
                <a:sym typeface="Rubik"/>
              </a:rPr>
              <a:t>.</a:t>
            </a:r>
            <a:endParaRPr sz="1200">
              <a:solidFill>
                <a:schemeClr val="dk1"/>
              </a:solidFill>
              <a:latin typeface="Rubik"/>
              <a:ea typeface="Rubik"/>
              <a:cs typeface="Rubik"/>
              <a:sym typeface="Rubik"/>
            </a:endParaRPr>
          </a:p>
        </p:txBody>
      </p:sp>
      <p:sp>
        <p:nvSpPr>
          <p:cNvPr id="277" name="Google Shape;277;p32"/>
          <p:cNvSpPr txBox="1"/>
          <p:nvPr/>
        </p:nvSpPr>
        <p:spPr>
          <a:xfrm>
            <a:off x="2703300" y="4684775"/>
            <a:ext cx="3737400" cy="369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 sz="1200">
                <a:solidFill>
                  <a:schemeClr val="dk1"/>
                </a:solidFill>
                <a:latin typeface="Rubik"/>
                <a:ea typeface="Rubik"/>
                <a:cs typeface="Rubik"/>
                <a:sym typeface="Rubik"/>
              </a:rPr>
              <a:t>Insight </a:t>
            </a:r>
            <a:r>
              <a:rPr lang="en" sz="1200">
                <a:solidFill>
                  <a:schemeClr val="dk1"/>
                </a:solidFill>
                <a:latin typeface="Rubik"/>
                <a:ea typeface="Rubik"/>
                <a:cs typeface="Rubik"/>
                <a:sym typeface="Rubik"/>
              </a:rPr>
              <a:t>: </a:t>
            </a:r>
            <a:r>
              <a:rPr lang="en" sz="1200">
                <a:solidFill>
                  <a:schemeClr val="dk1"/>
                </a:solidFill>
                <a:latin typeface="Rubik"/>
                <a:ea typeface="Rubik"/>
                <a:cs typeface="Rubik"/>
                <a:sym typeface="Rubik"/>
              </a:rPr>
              <a:t>Higher DTI shows higher Ratio of Default</a:t>
            </a:r>
            <a:endParaRPr sz="1200">
              <a:solidFill>
                <a:schemeClr val="dk1"/>
              </a:solidFill>
              <a:latin typeface="Rubik"/>
              <a:ea typeface="Rubik"/>
              <a:cs typeface="Rubik"/>
              <a:sym typeface="Rubik"/>
            </a:endParaRPr>
          </a:p>
        </p:txBody>
      </p:sp>
      <p:pic>
        <p:nvPicPr>
          <p:cNvPr id="278" name="Google Shape;278;p32"/>
          <p:cNvPicPr preferRelativeResize="0"/>
          <p:nvPr/>
        </p:nvPicPr>
        <p:blipFill>
          <a:blip r:embed="rId6">
            <a:alphaModFix/>
          </a:blip>
          <a:stretch>
            <a:fillRect/>
          </a:stretch>
        </p:blipFill>
        <p:spPr>
          <a:xfrm>
            <a:off x="2672100" y="1698850"/>
            <a:ext cx="3799801" cy="2985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3"/>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284" name="Google Shape;284;p33"/>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85" name="Google Shape;285;p33"/>
          <p:cNvSpPr txBox="1"/>
          <p:nvPr/>
        </p:nvSpPr>
        <p:spPr>
          <a:xfrm>
            <a:off x="340500" y="2996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3"/>
            </a:pPr>
            <a:r>
              <a:rPr b="1" lang="en" sz="2700">
                <a:latin typeface="Rubik"/>
                <a:ea typeface="Rubik"/>
                <a:cs typeface="Rubik"/>
                <a:sym typeface="Rubik"/>
              </a:rPr>
              <a:t>Exploratory </a:t>
            </a:r>
            <a:r>
              <a:rPr b="1" lang="en" sz="2700">
                <a:solidFill>
                  <a:schemeClr val="accent5"/>
                </a:solidFill>
                <a:latin typeface="Rubik"/>
                <a:ea typeface="Rubik"/>
                <a:cs typeface="Rubik"/>
                <a:sym typeface="Rubik"/>
              </a:rPr>
              <a:t>Data Analysis</a:t>
            </a:r>
            <a:endParaRPr b="1" sz="2700">
              <a:solidFill>
                <a:schemeClr val="accent5"/>
              </a:solidFill>
              <a:latin typeface="Rubik"/>
              <a:ea typeface="Rubik"/>
              <a:cs typeface="Rubik"/>
              <a:sym typeface="Rubik"/>
            </a:endParaRPr>
          </a:p>
        </p:txBody>
      </p:sp>
      <p:pic>
        <p:nvPicPr>
          <p:cNvPr id="286" name="Google Shape;286;p33"/>
          <p:cNvPicPr preferRelativeResize="0"/>
          <p:nvPr/>
        </p:nvPicPr>
        <p:blipFill>
          <a:blip r:embed="rId5">
            <a:alphaModFix/>
          </a:blip>
          <a:stretch>
            <a:fillRect/>
          </a:stretch>
        </p:blipFill>
        <p:spPr>
          <a:xfrm>
            <a:off x="7146987" y="4376650"/>
            <a:ext cx="1570525" cy="583146"/>
          </a:xfrm>
          <a:prstGeom prst="rect">
            <a:avLst/>
          </a:prstGeom>
          <a:noFill/>
          <a:ln>
            <a:noFill/>
          </a:ln>
        </p:spPr>
      </p:pic>
      <p:sp>
        <p:nvSpPr>
          <p:cNvPr id="287" name="Google Shape;287;p33"/>
          <p:cNvSpPr txBox="1"/>
          <p:nvPr/>
        </p:nvSpPr>
        <p:spPr>
          <a:xfrm>
            <a:off x="340500" y="899950"/>
            <a:ext cx="51717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II. Thoroughly </a:t>
            </a:r>
            <a:r>
              <a:rPr b="1" lang="en" sz="1200">
                <a:solidFill>
                  <a:schemeClr val="dk1"/>
                </a:solidFill>
                <a:latin typeface="Rubik"/>
                <a:ea typeface="Rubik"/>
                <a:cs typeface="Rubik"/>
                <a:sym typeface="Rubik"/>
              </a:rPr>
              <a:t>analyze </a:t>
            </a:r>
            <a:r>
              <a:rPr lang="en" sz="1200">
                <a:solidFill>
                  <a:schemeClr val="dk1"/>
                </a:solidFill>
                <a:latin typeface="Rubik"/>
                <a:ea typeface="Rubik"/>
                <a:cs typeface="Rubik"/>
                <a:sym typeface="Rubik"/>
              </a:rPr>
              <a:t>the dataset to extract meaningful </a:t>
            </a:r>
            <a:r>
              <a:rPr b="1" lang="en" sz="1200">
                <a:solidFill>
                  <a:schemeClr val="dk1"/>
                </a:solidFill>
                <a:latin typeface="Rubik"/>
                <a:ea typeface="Rubik"/>
                <a:cs typeface="Rubik"/>
                <a:sym typeface="Rubik"/>
              </a:rPr>
              <a:t>insights </a:t>
            </a:r>
            <a:r>
              <a:rPr lang="en" sz="1200">
                <a:solidFill>
                  <a:schemeClr val="dk1"/>
                </a:solidFill>
                <a:latin typeface="Rubik"/>
                <a:ea typeface="Rubik"/>
                <a:cs typeface="Rubik"/>
                <a:sym typeface="Rubik"/>
              </a:rPr>
              <a:t>and present them through comprehensive </a:t>
            </a:r>
            <a:r>
              <a:rPr b="1" lang="en" sz="1200">
                <a:solidFill>
                  <a:schemeClr val="dk1"/>
                </a:solidFill>
                <a:latin typeface="Rubik"/>
                <a:ea typeface="Rubik"/>
                <a:cs typeface="Rubik"/>
                <a:sym typeface="Rubik"/>
              </a:rPr>
              <a:t>visualizations</a:t>
            </a:r>
            <a:r>
              <a:rPr lang="en" sz="1200">
                <a:solidFill>
                  <a:schemeClr val="dk1"/>
                </a:solidFill>
                <a:latin typeface="Rubik"/>
                <a:ea typeface="Rubik"/>
                <a:cs typeface="Rubik"/>
                <a:sym typeface="Rubik"/>
              </a:rPr>
              <a:t>.</a:t>
            </a:r>
            <a:endParaRPr sz="1200">
              <a:solidFill>
                <a:schemeClr val="dk1"/>
              </a:solidFill>
              <a:latin typeface="Rubik"/>
              <a:ea typeface="Rubik"/>
              <a:cs typeface="Rubik"/>
              <a:sym typeface="Rubik"/>
            </a:endParaRPr>
          </a:p>
        </p:txBody>
      </p:sp>
      <p:sp>
        <p:nvSpPr>
          <p:cNvPr id="288" name="Google Shape;288;p33"/>
          <p:cNvSpPr txBox="1"/>
          <p:nvPr/>
        </p:nvSpPr>
        <p:spPr>
          <a:xfrm>
            <a:off x="2315250" y="4590500"/>
            <a:ext cx="4513500" cy="369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 sz="1200">
                <a:solidFill>
                  <a:schemeClr val="dk1"/>
                </a:solidFill>
                <a:latin typeface="Rubik"/>
                <a:ea typeface="Rubik"/>
                <a:cs typeface="Rubik"/>
                <a:sym typeface="Rubik"/>
              </a:rPr>
              <a:t>Insight </a:t>
            </a:r>
            <a:r>
              <a:rPr lang="en" sz="1200">
                <a:solidFill>
                  <a:schemeClr val="dk1"/>
                </a:solidFill>
                <a:latin typeface="Rubik"/>
                <a:ea typeface="Rubik"/>
                <a:cs typeface="Rubik"/>
                <a:sym typeface="Rubik"/>
              </a:rPr>
              <a:t>: </a:t>
            </a:r>
            <a:r>
              <a:rPr lang="en" sz="1200">
                <a:solidFill>
                  <a:schemeClr val="dk1"/>
                </a:solidFill>
                <a:latin typeface="Rubik"/>
                <a:ea typeface="Rubik"/>
                <a:cs typeface="Rubik"/>
                <a:sym typeface="Rubik"/>
              </a:rPr>
              <a:t>Delinq number fairly affects Loan Status to Default</a:t>
            </a:r>
            <a:endParaRPr sz="1200">
              <a:solidFill>
                <a:schemeClr val="dk1"/>
              </a:solidFill>
              <a:latin typeface="Rubik"/>
              <a:ea typeface="Rubik"/>
              <a:cs typeface="Rubik"/>
              <a:sym typeface="Rubik"/>
            </a:endParaRPr>
          </a:p>
        </p:txBody>
      </p:sp>
      <p:pic>
        <p:nvPicPr>
          <p:cNvPr id="289" name="Google Shape;289;p33"/>
          <p:cNvPicPr preferRelativeResize="0"/>
          <p:nvPr/>
        </p:nvPicPr>
        <p:blipFill>
          <a:blip r:embed="rId6">
            <a:alphaModFix/>
          </a:blip>
          <a:stretch>
            <a:fillRect/>
          </a:stretch>
        </p:blipFill>
        <p:spPr>
          <a:xfrm>
            <a:off x="340501" y="1509900"/>
            <a:ext cx="3337900" cy="2571750"/>
          </a:xfrm>
          <a:prstGeom prst="rect">
            <a:avLst/>
          </a:prstGeom>
          <a:noFill/>
          <a:ln>
            <a:noFill/>
          </a:ln>
        </p:spPr>
      </p:pic>
      <p:pic>
        <p:nvPicPr>
          <p:cNvPr id="290" name="Google Shape;290;p33"/>
          <p:cNvPicPr preferRelativeResize="0"/>
          <p:nvPr/>
        </p:nvPicPr>
        <p:blipFill>
          <a:blip r:embed="rId7">
            <a:alphaModFix/>
          </a:blip>
          <a:stretch>
            <a:fillRect/>
          </a:stretch>
        </p:blipFill>
        <p:spPr>
          <a:xfrm>
            <a:off x="3833200" y="1509892"/>
            <a:ext cx="5171701" cy="1407068"/>
          </a:xfrm>
          <a:prstGeom prst="rect">
            <a:avLst/>
          </a:prstGeom>
          <a:noFill/>
          <a:ln>
            <a:noFill/>
          </a:ln>
        </p:spPr>
      </p:pic>
      <p:pic>
        <p:nvPicPr>
          <p:cNvPr id="291" name="Google Shape;291;p33"/>
          <p:cNvPicPr preferRelativeResize="0"/>
          <p:nvPr/>
        </p:nvPicPr>
        <p:blipFill>
          <a:blip r:embed="rId8">
            <a:alphaModFix/>
          </a:blip>
          <a:stretch>
            <a:fillRect/>
          </a:stretch>
        </p:blipFill>
        <p:spPr>
          <a:xfrm>
            <a:off x="3833200" y="2996517"/>
            <a:ext cx="5171701" cy="141294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34"/>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297" name="Google Shape;297;p34"/>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98" name="Google Shape;298;p34"/>
          <p:cNvSpPr txBox="1"/>
          <p:nvPr/>
        </p:nvSpPr>
        <p:spPr>
          <a:xfrm>
            <a:off x="340500" y="2996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3"/>
            </a:pPr>
            <a:r>
              <a:rPr b="1" lang="en" sz="2700">
                <a:latin typeface="Rubik"/>
                <a:ea typeface="Rubik"/>
                <a:cs typeface="Rubik"/>
                <a:sym typeface="Rubik"/>
              </a:rPr>
              <a:t>Exploratory </a:t>
            </a:r>
            <a:r>
              <a:rPr b="1" lang="en" sz="2700">
                <a:solidFill>
                  <a:schemeClr val="accent5"/>
                </a:solidFill>
                <a:latin typeface="Rubik"/>
                <a:ea typeface="Rubik"/>
                <a:cs typeface="Rubik"/>
                <a:sym typeface="Rubik"/>
              </a:rPr>
              <a:t>Data Analysis</a:t>
            </a:r>
            <a:endParaRPr b="1" sz="2700">
              <a:solidFill>
                <a:schemeClr val="accent5"/>
              </a:solidFill>
              <a:latin typeface="Rubik"/>
              <a:ea typeface="Rubik"/>
              <a:cs typeface="Rubik"/>
              <a:sym typeface="Rubik"/>
            </a:endParaRPr>
          </a:p>
        </p:txBody>
      </p:sp>
      <p:pic>
        <p:nvPicPr>
          <p:cNvPr id="299" name="Google Shape;299;p34"/>
          <p:cNvPicPr preferRelativeResize="0"/>
          <p:nvPr/>
        </p:nvPicPr>
        <p:blipFill>
          <a:blip r:embed="rId5">
            <a:alphaModFix/>
          </a:blip>
          <a:stretch>
            <a:fillRect/>
          </a:stretch>
        </p:blipFill>
        <p:spPr>
          <a:xfrm>
            <a:off x="7146987" y="4376650"/>
            <a:ext cx="1570525" cy="583146"/>
          </a:xfrm>
          <a:prstGeom prst="rect">
            <a:avLst/>
          </a:prstGeom>
          <a:noFill/>
          <a:ln>
            <a:noFill/>
          </a:ln>
        </p:spPr>
      </p:pic>
      <p:sp>
        <p:nvSpPr>
          <p:cNvPr id="300" name="Google Shape;300;p34"/>
          <p:cNvSpPr txBox="1"/>
          <p:nvPr/>
        </p:nvSpPr>
        <p:spPr>
          <a:xfrm>
            <a:off x="340500" y="899950"/>
            <a:ext cx="51717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II. Thoroughly </a:t>
            </a:r>
            <a:r>
              <a:rPr b="1" lang="en" sz="1200">
                <a:solidFill>
                  <a:schemeClr val="dk1"/>
                </a:solidFill>
                <a:latin typeface="Rubik"/>
                <a:ea typeface="Rubik"/>
                <a:cs typeface="Rubik"/>
                <a:sym typeface="Rubik"/>
              </a:rPr>
              <a:t>analyze </a:t>
            </a:r>
            <a:r>
              <a:rPr lang="en" sz="1200">
                <a:solidFill>
                  <a:schemeClr val="dk1"/>
                </a:solidFill>
                <a:latin typeface="Rubik"/>
                <a:ea typeface="Rubik"/>
                <a:cs typeface="Rubik"/>
                <a:sym typeface="Rubik"/>
              </a:rPr>
              <a:t>the dataset to extract meaningful </a:t>
            </a:r>
            <a:r>
              <a:rPr b="1" lang="en" sz="1200">
                <a:solidFill>
                  <a:schemeClr val="dk1"/>
                </a:solidFill>
                <a:latin typeface="Rubik"/>
                <a:ea typeface="Rubik"/>
                <a:cs typeface="Rubik"/>
                <a:sym typeface="Rubik"/>
              </a:rPr>
              <a:t>insights </a:t>
            </a:r>
            <a:r>
              <a:rPr lang="en" sz="1200">
                <a:solidFill>
                  <a:schemeClr val="dk1"/>
                </a:solidFill>
                <a:latin typeface="Rubik"/>
                <a:ea typeface="Rubik"/>
                <a:cs typeface="Rubik"/>
                <a:sym typeface="Rubik"/>
              </a:rPr>
              <a:t>and present them through comprehensive </a:t>
            </a:r>
            <a:r>
              <a:rPr b="1" lang="en" sz="1200">
                <a:solidFill>
                  <a:schemeClr val="dk1"/>
                </a:solidFill>
                <a:latin typeface="Rubik"/>
                <a:ea typeface="Rubik"/>
                <a:cs typeface="Rubik"/>
                <a:sym typeface="Rubik"/>
              </a:rPr>
              <a:t>visualizations</a:t>
            </a:r>
            <a:r>
              <a:rPr lang="en" sz="1200">
                <a:solidFill>
                  <a:schemeClr val="dk1"/>
                </a:solidFill>
                <a:latin typeface="Rubik"/>
                <a:ea typeface="Rubik"/>
                <a:cs typeface="Rubik"/>
                <a:sym typeface="Rubik"/>
              </a:rPr>
              <a:t>.</a:t>
            </a:r>
            <a:endParaRPr sz="1200">
              <a:solidFill>
                <a:schemeClr val="dk1"/>
              </a:solidFill>
              <a:latin typeface="Rubik"/>
              <a:ea typeface="Rubik"/>
              <a:cs typeface="Rubik"/>
              <a:sym typeface="Rubik"/>
            </a:endParaRPr>
          </a:p>
        </p:txBody>
      </p:sp>
      <p:sp>
        <p:nvSpPr>
          <p:cNvPr id="301" name="Google Shape;301;p34"/>
          <p:cNvSpPr txBox="1"/>
          <p:nvPr/>
        </p:nvSpPr>
        <p:spPr>
          <a:xfrm>
            <a:off x="2116350" y="4065250"/>
            <a:ext cx="4911300" cy="369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 sz="1200">
                <a:solidFill>
                  <a:schemeClr val="dk1"/>
                </a:solidFill>
                <a:latin typeface="Rubik"/>
                <a:ea typeface="Rubik"/>
                <a:cs typeface="Rubik"/>
                <a:sym typeface="Rubik"/>
              </a:rPr>
              <a:t>Insight </a:t>
            </a:r>
            <a:r>
              <a:rPr lang="en" sz="1200">
                <a:solidFill>
                  <a:schemeClr val="dk1"/>
                </a:solidFill>
                <a:latin typeface="Rubik"/>
                <a:ea typeface="Rubik"/>
                <a:cs typeface="Rubik"/>
                <a:sym typeface="Rubik"/>
              </a:rPr>
              <a:t>: </a:t>
            </a:r>
            <a:r>
              <a:rPr lang="en" sz="1200">
                <a:solidFill>
                  <a:schemeClr val="dk1"/>
                </a:solidFill>
                <a:latin typeface="Rubik"/>
                <a:ea typeface="Rubik"/>
                <a:cs typeface="Rubik"/>
                <a:sym typeface="Rubik"/>
              </a:rPr>
              <a:t>Loan Purpose with Highest Default &amp; Fully Paid Counts</a:t>
            </a:r>
            <a:endParaRPr sz="1200">
              <a:solidFill>
                <a:schemeClr val="dk1"/>
              </a:solidFill>
              <a:latin typeface="Rubik"/>
              <a:ea typeface="Rubik"/>
              <a:cs typeface="Rubik"/>
              <a:sym typeface="Rubik"/>
            </a:endParaRPr>
          </a:p>
        </p:txBody>
      </p:sp>
      <p:pic>
        <p:nvPicPr>
          <p:cNvPr id="302" name="Google Shape;302;p34"/>
          <p:cNvPicPr preferRelativeResize="0"/>
          <p:nvPr/>
        </p:nvPicPr>
        <p:blipFill>
          <a:blip r:embed="rId6">
            <a:alphaModFix/>
          </a:blip>
          <a:stretch>
            <a:fillRect/>
          </a:stretch>
        </p:blipFill>
        <p:spPr>
          <a:xfrm>
            <a:off x="383500" y="1624975"/>
            <a:ext cx="8377000" cy="224050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35"/>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308" name="Google Shape;308;p35"/>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309" name="Google Shape;309;p35"/>
          <p:cNvSpPr txBox="1"/>
          <p:nvPr/>
        </p:nvSpPr>
        <p:spPr>
          <a:xfrm>
            <a:off x="340500" y="2996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3"/>
            </a:pPr>
            <a:r>
              <a:rPr b="1" lang="en" sz="2700">
                <a:latin typeface="Rubik"/>
                <a:ea typeface="Rubik"/>
                <a:cs typeface="Rubik"/>
                <a:sym typeface="Rubik"/>
              </a:rPr>
              <a:t>Exploratory </a:t>
            </a:r>
            <a:r>
              <a:rPr b="1" lang="en" sz="2700">
                <a:solidFill>
                  <a:schemeClr val="accent5"/>
                </a:solidFill>
                <a:latin typeface="Rubik"/>
                <a:ea typeface="Rubik"/>
                <a:cs typeface="Rubik"/>
                <a:sym typeface="Rubik"/>
              </a:rPr>
              <a:t>Data Analysis</a:t>
            </a:r>
            <a:endParaRPr b="1" sz="2700">
              <a:solidFill>
                <a:schemeClr val="accent5"/>
              </a:solidFill>
              <a:latin typeface="Rubik"/>
              <a:ea typeface="Rubik"/>
              <a:cs typeface="Rubik"/>
              <a:sym typeface="Rubik"/>
            </a:endParaRPr>
          </a:p>
        </p:txBody>
      </p:sp>
      <p:pic>
        <p:nvPicPr>
          <p:cNvPr id="310" name="Google Shape;310;p35"/>
          <p:cNvPicPr preferRelativeResize="0"/>
          <p:nvPr/>
        </p:nvPicPr>
        <p:blipFill>
          <a:blip r:embed="rId5">
            <a:alphaModFix/>
          </a:blip>
          <a:stretch>
            <a:fillRect/>
          </a:stretch>
        </p:blipFill>
        <p:spPr>
          <a:xfrm>
            <a:off x="7146987" y="4376650"/>
            <a:ext cx="1570525" cy="583146"/>
          </a:xfrm>
          <a:prstGeom prst="rect">
            <a:avLst/>
          </a:prstGeom>
          <a:noFill/>
          <a:ln>
            <a:noFill/>
          </a:ln>
        </p:spPr>
      </p:pic>
      <p:sp>
        <p:nvSpPr>
          <p:cNvPr id="311" name="Google Shape;311;p35"/>
          <p:cNvSpPr txBox="1"/>
          <p:nvPr/>
        </p:nvSpPr>
        <p:spPr>
          <a:xfrm>
            <a:off x="340500" y="899950"/>
            <a:ext cx="51717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II. Thoroughly </a:t>
            </a:r>
            <a:r>
              <a:rPr b="1" lang="en" sz="1200">
                <a:solidFill>
                  <a:schemeClr val="dk1"/>
                </a:solidFill>
                <a:latin typeface="Rubik"/>
                <a:ea typeface="Rubik"/>
                <a:cs typeface="Rubik"/>
                <a:sym typeface="Rubik"/>
              </a:rPr>
              <a:t>analyze </a:t>
            </a:r>
            <a:r>
              <a:rPr lang="en" sz="1200">
                <a:solidFill>
                  <a:schemeClr val="dk1"/>
                </a:solidFill>
                <a:latin typeface="Rubik"/>
                <a:ea typeface="Rubik"/>
                <a:cs typeface="Rubik"/>
                <a:sym typeface="Rubik"/>
              </a:rPr>
              <a:t>the dataset to extract meaningful </a:t>
            </a:r>
            <a:r>
              <a:rPr b="1" lang="en" sz="1200">
                <a:solidFill>
                  <a:schemeClr val="dk1"/>
                </a:solidFill>
                <a:latin typeface="Rubik"/>
                <a:ea typeface="Rubik"/>
                <a:cs typeface="Rubik"/>
                <a:sym typeface="Rubik"/>
              </a:rPr>
              <a:t>insights </a:t>
            </a:r>
            <a:r>
              <a:rPr lang="en" sz="1200">
                <a:solidFill>
                  <a:schemeClr val="dk1"/>
                </a:solidFill>
                <a:latin typeface="Rubik"/>
                <a:ea typeface="Rubik"/>
                <a:cs typeface="Rubik"/>
                <a:sym typeface="Rubik"/>
              </a:rPr>
              <a:t>and present them through comprehensive </a:t>
            </a:r>
            <a:r>
              <a:rPr b="1" lang="en" sz="1200">
                <a:solidFill>
                  <a:schemeClr val="dk1"/>
                </a:solidFill>
                <a:latin typeface="Rubik"/>
                <a:ea typeface="Rubik"/>
                <a:cs typeface="Rubik"/>
                <a:sym typeface="Rubik"/>
              </a:rPr>
              <a:t>visualizations</a:t>
            </a:r>
            <a:r>
              <a:rPr lang="en" sz="1200">
                <a:solidFill>
                  <a:schemeClr val="dk1"/>
                </a:solidFill>
                <a:latin typeface="Rubik"/>
                <a:ea typeface="Rubik"/>
                <a:cs typeface="Rubik"/>
                <a:sym typeface="Rubik"/>
              </a:rPr>
              <a:t>.</a:t>
            </a:r>
            <a:endParaRPr sz="1200">
              <a:solidFill>
                <a:schemeClr val="dk1"/>
              </a:solidFill>
              <a:latin typeface="Rubik"/>
              <a:ea typeface="Rubik"/>
              <a:cs typeface="Rubik"/>
              <a:sym typeface="Rubik"/>
            </a:endParaRPr>
          </a:p>
        </p:txBody>
      </p:sp>
      <p:sp>
        <p:nvSpPr>
          <p:cNvPr id="312" name="Google Shape;312;p35"/>
          <p:cNvSpPr txBox="1"/>
          <p:nvPr/>
        </p:nvSpPr>
        <p:spPr>
          <a:xfrm>
            <a:off x="2893950" y="4085075"/>
            <a:ext cx="3356100" cy="369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 sz="1200">
                <a:solidFill>
                  <a:schemeClr val="dk1"/>
                </a:solidFill>
                <a:latin typeface="Rubik"/>
                <a:ea typeface="Rubik"/>
                <a:cs typeface="Rubik"/>
                <a:sym typeface="Rubik"/>
              </a:rPr>
              <a:t>Insight </a:t>
            </a:r>
            <a:r>
              <a:rPr lang="en" sz="1200">
                <a:solidFill>
                  <a:schemeClr val="dk1"/>
                </a:solidFill>
                <a:latin typeface="Rubik"/>
                <a:ea typeface="Rubik"/>
                <a:cs typeface="Rubik"/>
                <a:sym typeface="Rubik"/>
              </a:rPr>
              <a:t>: High Default Rate on some sectors</a:t>
            </a:r>
            <a:endParaRPr sz="1200">
              <a:solidFill>
                <a:schemeClr val="dk1"/>
              </a:solidFill>
              <a:latin typeface="Rubik"/>
              <a:ea typeface="Rubik"/>
              <a:cs typeface="Rubik"/>
              <a:sym typeface="Rubik"/>
            </a:endParaRPr>
          </a:p>
        </p:txBody>
      </p:sp>
      <p:pic>
        <p:nvPicPr>
          <p:cNvPr id="313" name="Google Shape;313;p35"/>
          <p:cNvPicPr preferRelativeResize="0"/>
          <p:nvPr/>
        </p:nvPicPr>
        <p:blipFill>
          <a:blip r:embed="rId6">
            <a:alphaModFix/>
          </a:blip>
          <a:stretch>
            <a:fillRect/>
          </a:stretch>
        </p:blipFill>
        <p:spPr>
          <a:xfrm>
            <a:off x="383500" y="1621125"/>
            <a:ext cx="8377001" cy="2232035"/>
          </a:xfrm>
          <a:prstGeom prst="rect">
            <a:avLst/>
          </a:prstGeom>
          <a:noFill/>
          <a:ln>
            <a:noFill/>
          </a:ln>
        </p:spPr>
      </p:pic>
      <p:sp>
        <p:nvSpPr>
          <p:cNvPr id="314" name="Google Shape;314;p35"/>
          <p:cNvSpPr txBox="1"/>
          <p:nvPr/>
        </p:nvSpPr>
        <p:spPr>
          <a:xfrm>
            <a:off x="383500" y="4483575"/>
            <a:ext cx="3356100" cy="369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 sz="1200">
                <a:solidFill>
                  <a:schemeClr val="dk1"/>
                </a:solidFill>
                <a:latin typeface="Rubik"/>
                <a:ea typeface="Rubik"/>
                <a:cs typeface="Rubik"/>
                <a:sym typeface="Rubik"/>
              </a:rPr>
              <a:t>and many more…</a:t>
            </a:r>
            <a:endParaRPr sz="1200">
              <a:solidFill>
                <a:schemeClr val="dk1"/>
              </a:solidFill>
              <a:latin typeface="Rubik"/>
              <a:ea typeface="Rubik"/>
              <a:cs typeface="Rubik"/>
              <a:sym typeface="Rubi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36"/>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320" name="Google Shape;320;p36"/>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321" name="Google Shape;321;p36"/>
          <p:cNvSpPr txBox="1"/>
          <p:nvPr/>
        </p:nvSpPr>
        <p:spPr>
          <a:xfrm>
            <a:off x="340500" y="2996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3"/>
            </a:pPr>
            <a:r>
              <a:rPr b="1" lang="en" sz="2700">
                <a:latin typeface="Rubik"/>
                <a:ea typeface="Rubik"/>
                <a:cs typeface="Rubik"/>
                <a:sym typeface="Rubik"/>
              </a:rPr>
              <a:t>Exploratory </a:t>
            </a:r>
            <a:r>
              <a:rPr b="1" lang="en" sz="2700">
                <a:solidFill>
                  <a:schemeClr val="accent5"/>
                </a:solidFill>
                <a:latin typeface="Rubik"/>
                <a:ea typeface="Rubik"/>
                <a:cs typeface="Rubik"/>
                <a:sym typeface="Rubik"/>
              </a:rPr>
              <a:t>Data Analysis</a:t>
            </a:r>
            <a:endParaRPr b="1" sz="2700">
              <a:solidFill>
                <a:schemeClr val="accent5"/>
              </a:solidFill>
              <a:latin typeface="Rubik"/>
              <a:ea typeface="Rubik"/>
              <a:cs typeface="Rubik"/>
              <a:sym typeface="Rubik"/>
            </a:endParaRPr>
          </a:p>
        </p:txBody>
      </p:sp>
      <p:pic>
        <p:nvPicPr>
          <p:cNvPr id="322" name="Google Shape;322;p36"/>
          <p:cNvPicPr preferRelativeResize="0"/>
          <p:nvPr/>
        </p:nvPicPr>
        <p:blipFill>
          <a:blip r:embed="rId5">
            <a:alphaModFix/>
          </a:blip>
          <a:stretch>
            <a:fillRect/>
          </a:stretch>
        </p:blipFill>
        <p:spPr>
          <a:xfrm>
            <a:off x="7146987" y="4376650"/>
            <a:ext cx="1570525" cy="583146"/>
          </a:xfrm>
          <a:prstGeom prst="rect">
            <a:avLst/>
          </a:prstGeom>
          <a:noFill/>
          <a:ln>
            <a:noFill/>
          </a:ln>
        </p:spPr>
      </p:pic>
      <p:sp>
        <p:nvSpPr>
          <p:cNvPr id="323" name="Google Shape;323;p36"/>
          <p:cNvSpPr txBox="1"/>
          <p:nvPr/>
        </p:nvSpPr>
        <p:spPr>
          <a:xfrm>
            <a:off x="340500" y="899950"/>
            <a:ext cx="51717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III. Analyze which </a:t>
            </a:r>
            <a:r>
              <a:rPr b="1" lang="en" sz="1200">
                <a:solidFill>
                  <a:schemeClr val="dk1"/>
                </a:solidFill>
                <a:latin typeface="Rubik"/>
                <a:ea typeface="Rubik"/>
                <a:cs typeface="Rubik"/>
                <a:sym typeface="Rubik"/>
              </a:rPr>
              <a:t>Numerical</a:t>
            </a:r>
            <a:r>
              <a:rPr lang="en" sz="1200">
                <a:solidFill>
                  <a:schemeClr val="dk1"/>
                </a:solidFill>
                <a:latin typeface="Rubik"/>
                <a:ea typeface="Rubik"/>
                <a:cs typeface="Rubik"/>
                <a:sym typeface="Rubik"/>
              </a:rPr>
              <a:t> feature has </a:t>
            </a:r>
            <a:r>
              <a:rPr b="1" lang="en" sz="1200">
                <a:solidFill>
                  <a:schemeClr val="dk1"/>
                </a:solidFill>
                <a:latin typeface="Rubik"/>
                <a:ea typeface="Rubik"/>
                <a:cs typeface="Rubik"/>
                <a:sym typeface="Rubik"/>
              </a:rPr>
              <a:t>high correlation</a:t>
            </a:r>
            <a:r>
              <a:rPr lang="en" sz="1200">
                <a:solidFill>
                  <a:schemeClr val="dk1"/>
                </a:solidFill>
                <a:latin typeface="Rubik"/>
                <a:ea typeface="Rubik"/>
                <a:cs typeface="Rubik"/>
                <a:sym typeface="Rubik"/>
              </a:rPr>
              <a:t> with </a:t>
            </a:r>
            <a:r>
              <a:rPr b="1" lang="en" sz="1200">
                <a:solidFill>
                  <a:schemeClr val="dk1"/>
                </a:solidFill>
                <a:latin typeface="Rubik"/>
                <a:ea typeface="Rubik"/>
                <a:cs typeface="Rubik"/>
                <a:sym typeface="Rubik"/>
              </a:rPr>
              <a:t>Target </a:t>
            </a:r>
            <a:r>
              <a:rPr lang="en" sz="1200">
                <a:solidFill>
                  <a:schemeClr val="dk1"/>
                </a:solidFill>
                <a:latin typeface="Rubik"/>
                <a:ea typeface="Rubik"/>
                <a:cs typeface="Rubik"/>
                <a:sym typeface="Rubik"/>
              </a:rPr>
              <a:t>f</a:t>
            </a:r>
            <a:r>
              <a:rPr lang="en" sz="1200">
                <a:solidFill>
                  <a:schemeClr val="dk1"/>
                </a:solidFill>
                <a:latin typeface="Rubik"/>
                <a:ea typeface="Rubik"/>
                <a:cs typeface="Rubik"/>
                <a:sym typeface="Rubik"/>
              </a:rPr>
              <a:t>eature.</a:t>
            </a:r>
            <a:endParaRPr sz="1200">
              <a:solidFill>
                <a:schemeClr val="dk1"/>
              </a:solidFill>
              <a:latin typeface="Rubik"/>
              <a:ea typeface="Rubik"/>
              <a:cs typeface="Rubik"/>
              <a:sym typeface="Rubik"/>
            </a:endParaRPr>
          </a:p>
        </p:txBody>
      </p:sp>
      <p:pic>
        <p:nvPicPr>
          <p:cNvPr id="324" name="Google Shape;324;p36"/>
          <p:cNvPicPr preferRelativeResize="0"/>
          <p:nvPr/>
        </p:nvPicPr>
        <p:blipFill>
          <a:blip r:embed="rId6">
            <a:alphaModFix/>
          </a:blip>
          <a:stretch>
            <a:fillRect/>
          </a:stretch>
        </p:blipFill>
        <p:spPr>
          <a:xfrm>
            <a:off x="2402200" y="1546450"/>
            <a:ext cx="4339601" cy="3174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37"/>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330" name="Google Shape;330;p37"/>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331" name="Google Shape;331;p37"/>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4"/>
            </a:pPr>
            <a:r>
              <a:rPr b="1" lang="en" sz="2700">
                <a:latin typeface="Rubik"/>
                <a:ea typeface="Rubik"/>
                <a:cs typeface="Rubik"/>
                <a:sym typeface="Rubik"/>
              </a:rPr>
              <a:t>Data </a:t>
            </a:r>
            <a:r>
              <a:rPr b="1" lang="en" sz="2700">
                <a:solidFill>
                  <a:schemeClr val="accent5"/>
                </a:solidFill>
                <a:latin typeface="Rubik"/>
                <a:ea typeface="Rubik"/>
                <a:cs typeface="Rubik"/>
                <a:sym typeface="Rubik"/>
              </a:rPr>
              <a:t>Preparation</a:t>
            </a:r>
            <a:endParaRPr b="1" sz="2700">
              <a:solidFill>
                <a:schemeClr val="accent5"/>
              </a:solidFill>
              <a:latin typeface="Rubik"/>
              <a:ea typeface="Rubik"/>
              <a:cs typeface="Rubik"/>
              <a:sym typeface="Rubik"/>
            </a:endParaRPr>
          </a:p>
        </p:txBody>
      </p:sp>
      <p:pic>
        <p:nvPicPr>
          <p:cNvPr id="332" name="Google Shape;332;p37"/>
          <p:cNvPicPr preferRelativeResize="0"/>
          <p:nvPr/>
        </p:nvPicPr>
        <p:blipFill>
          <a:blip r:embed="rId5">
            <a:alphaModFix/>
          </a:blip>
          <a:stretch>
            <a:fillRect/>
          </a:stretch>
        </p:blipFill>
        <p:spPr>
          <a:xfrm>
            <a:off x="7146987" y="4376650"/>
            <a:ext cx="1570525" cy="583146"/>
          </a:xfrm>
          <a:prstGeom prst="rect">
            <a:avLst/>
          </a:prstGeom>
          <a:noFill/>
          <a:ln>
            <a:noFill/>
          </a:ln>
        </p:spPr>
      </p:pic>
      <p:sp>
        <p:nvSpPr>
          <p:cNvPr id="333" name="Google Shape;333;p37"/>
          <p:cNvSpPr txBox="1"/>
          <p:nvPr/>
        </p:nvSpPr>
        <p:spPr>
          <a:xfrm>
            <a:off x="340500" y="976150"/>
            <a:ext cx="5171700" cy="4002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
                <a:solidFill>
                  <a:schemeClr val="dk1"/>
                </a:solidFill>
                <a:latin typeface="Rubik"/>
                <a:ea typeface="Rubik"/>
                <a:cs typeface="Rubik"/>
                <a:sym typeface="Rubik"/>
              </a:rPr>
              <a:t>Column Handling</a:t>
            </a:r>
            <a:endParaRPr b="1">
              <a:solidFill>
                <a:schemeClr val="dk1"/>
              </a:solidFill>
              <a:latin typeface="Rubik"/>
              <a:ea typeface="Rubik"/>
              <a:cs typeface="Rubik"/>
              <a:sym typeface="Rubik"/>
            </a:endParaRPr>
          </a:p>
        </p:txBody>
      </p:sp>
      <p:pic>
        <p:nvPicPr>
          <p:cNvPr id="334" name="Google Shape;334;p37"/>
          <p:cNvPicPr preferRelativeResize="0"/>
          <p:nvPr/>
        </p:nvPicPr>
        <p:blipFill>
          <a:blip r:embed="rId6">
            <a:alphaModFix/>
          </a:blip>
          <a:stretch>
            <a:fillRect/>
          </a:stretch>
        </p:blipFill>
        <p:spPr>
          <a:xfrm>
            <a:off x="2715683" y="1437196"/>
            <a:ext cx="3712624" cy="400200"/>
          </a:xfrm>
          <a:prstGeom prst="rect">
            <a:avLst/>
          </a:prstGeom>
          <a:noFill/>
          <a:ln>
            <a:noFill/>
          </a:ln>
        </p:spPr>
      </p:pic>
      <p:sp>
        <p:nvSpPr>
          <p:cNvPr id="335" name="Google Shape;335;p37"/>
          <p:cNvSpPr txBox="1"/>
          <p:nvPr/>
        </p:nvSpPr>
        <p:spPr>
          <a:xfrm>
            <a:off x="3933575" y="1898250"/>
            <a:ext cx="1276800" cy="3387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000">
                <a:solidFill>
                  <a:schemeClr val="dk1"/>
                </a:solidFill>
                <a:latin typeface="Rubik"/>
                <a:ea typeface="Rubik"/>
                <a:cs typeface="Rubik"/>
                <a:sym typeface="Rubik"/>
              </a:rPr>
              <a:t>Change Datatype</a:t>
            </a:r>
            <a:endParaRPr sz="1000">
              <a:solidFill>
                <a:schemeClr val="dk1"/>
              </a:solidFill>
              <a:latin typeface="Rubik"/>
              <a:ea typeface="Rubik"/>
              <a:cs typeface="Rubik"/>
              <a:sym typeface="Rubik"/>
            </a:endParaRPr>
          </a:p>
        </p:txBody>
      </p:sp>
      <p:pic>
        <p:nvPicPr>
          <p:cNvPr id="336" name="Google Shape;336;p37"/>
          <p:cNvPicPr preferRelativeResize="0"/>
          <p:nvPr/>
        </p:nvPicPr>
        <p:blipFill>
          <a:blip r:embed="rId7">
            <a:alphaModFix/>
          </a:blip>
          <a:stretch>
            <a:fillRect/>
          </a:stretch>
        </p:blipFill>
        <p:spPr>
          <a:xfrm>
            <a:off x="2715688" y="2297800"/>
            <a:ext cx="3712625" cy="1928986"/>
          </a:xfrm>
          <a:prstGeom prst="rect">
            <a:avLst/>
          </a:prstGeom>
          <a:noFill/>
          <a:ln>
            <a:noFill/>
          </a:ln>
        </p:spPr>
      </p:pic>
      <p:sp>
        <p:nvSpPr>
          <p:cNvPr id="337" name="Google Shape;337;p37"/>
          <p:cNvSpPr txBox="1"/>
          <p:nvPr/>
        </p:nvSpPr>
        <p:spPr>
          <a:xfrm>
            <a:off x="4080283" y="4287625"/>
            <a:ext cx="983400" cy="3387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000">
                <a:solidFill>
                  <a:schemeClr val="dk1"/>
                </a:solidFill>
                <a:latin typeface="Rubik"/>
                <a:ea typeface="Rubik"/>
                <a:cs typeface="Rubik"/>
                <a:sym typeface="Rubik"/>
              </a:rPr>
              <a:t>Map Features</a:t>
            </a:r>
            <a:endParaRPr sz="1000">
              <a:solidFill>
                <a:schemeClr val="dk1"/>
              </a:solidFill>
              <a:latin typeface="Rubik"/>
              <a:ea typeface="Rubik"/>
              <a:cs typeface="Rubik"/>
              <a:sym typeface="Rubik"/>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38"/>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343" name="Google Shape;343;p38"/>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344" name="Google Shape;344;p38"/>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4"/>
            </a:pPr>
            <a:r>
              <a:rPr b="1" lang="en" sz="2700">
                <a:latin typeface="Rubik"/>
                <a:ea typeface="Rubik"/>
                <a:cs typeface="Rubik"/>
                <a:sym typeface="Rubik"/>
              </a:rPr>
              <a:t>Data </a:t>
            </a:r>
            <a:r>
              <a:rPr b="1" lang="en" sz="2700">
                <a:solidFill>
                  <a:schemeClr val="accent5"/>
                </a:solidFill>
                <a:latin typeface="Rubik"/>
                <a:ea typeface="Rubik"/>
                <a:cs typeface="Rubik"/>
                <a:sym typeface="Rubik"/>
              </a:rPr>
              <a:t>Preparation</a:t>
            </a:r>
            <a:endParaRPr b="1" sz="2700">
              <a:solidFill>
                <a:schemeClr val="accent5"/>
              </a:solidFill>
              <a:latin typeface="Rubik"/>
              <a:ea typeface="Rubik"/>
              <a:cs typeface="Rubik"/>
              <a:sym typeface="Rubik"/>
            </a:endParaRPr>
          </a:p>
        </p:txBody>
      </p:sp>
      <p:pic>
        <p:nvPicPr>
          <p:cNvPr id="345" name="Google Shape;345;p38"/>
          <p:cNvPicPr preferRelativeResize="0"/>
          <p:nvPr/>
        </p:nvPicPr>
        <p:blipFill>
          <a:blip r:embed="rId5">
            <a:alphaModFix/>
          </a:blip>
          <a:stretch>
            <a:fillRect/>
          </a:stretch>
        </p:blipFill>
        <p:spPr>
          <a:xfrm>
            <a:off x="7146987" y="4376650"/>
            <a:ext cx="1570525" cy="583146"/>
          </a:xfrm>
          <a:prstGeom prst="rect">
            <a:avLst/>
          </a:prstGeom>
          <a:noFill/>
          <a:ln>
            <a:noFill/>
          </a:ln>
        </p:spPr>
      </p:pic>
      <p:sp>
        <p:nvSpPr>
          <p:cNvPr id="346" name="Google Shape;346;p38"/>
          <p:cNvSpPr txBox="1"/>
          <p:nvPr/>
        </p:nvSpPr>
        <p:spPr>
          <a:xfrm>
            <a:off x="340500" y="976150"/>
            <a:ext cx="5171700" cy="4002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
                <a:solidFill>
                  <a:schemeClr val="dk1"/>
                </a:solidFill>
                <a:latin typeface="Rubik"/>
                <a:ea typeface="Rubik"/>
                <a:cs typeface="Rubik"/>
                <a:sym typeface="Rubik"/>
              </a:rPr>
              <a:t>Column Handling</a:t>
            </a:r>
            <a:endParaRPr b="1">
              <a:solidFill>
                <a:schemeClr val="dk1"/>
              </a:solidFill>
              <a:latin typeface="Rubik"/>
              <a:ea typeface="Rubik"/>
              <a:cs typeface="Rubik"/>
              <a:sym typeface="Rubik"/>
            </a:endParaRPr>
          </a:p>
        </p:txBody>
      </p:sp>
      <p:sp>
        <p:nvSpPr>
          <p:cNvPr id="347" name="Google Shape;347;p38"/>
          <p:cNvSpPr txBox="1"/>
          <p:nvPr/>
        </p:nvSpPr>
        <p:spPr>
          <a:xfrm>
            <a:off x="3644850" y="2287900"/>
            <a:ext cx="1854300" cy="3387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000">
                <a:solidFill>
                  <a:schemeClr val="dk1"/>
                </a:solidFill>
                <a:latin typeface="Rubik"/>
                <a:ea typeface="Rubik"/>
                <a:cs typeface="Rubik"/>
                <a:sym typeface="Rubik"/>
              </a:rPr>
              <a:t>One-Hot Encoding Function</a:t>
            </a:r>
            <a:endParaRPr sz="1000">
              <a:solidFill>
                <a:schemeClr val="dk1"/>
              </a:solidFill>
              <a:latin typeface="Rubik"/>
              <a:ea typeface="Rubik"/>
              <a:cs typeface="Rubik"/>
              <a:sym typeface="Rubik"/>
            </a:endParaRPr>
          </a:p>
        </p:txBody>
      </p:sp>
      <p:pic>
        <p:nvPicPr>
          <p:cNvPr id="348" name="Google Shape;348;p38"/>
          <p:cNvPicPr preferRelativeResize="0"/>
          <p:nvPr/>
        </p:nvPicPr>
        <p:blipFill>
          <a:blip r:embed="rId6">
            <a:alphaModFix/>
          </a:blip>
          <a:stretch>
            <a:fillRect/>
          </a:stretch>
        </p:blipFill>
        <p:spPr>
          <a:xfrm>
            <a:off x="2715688" y="1475788"/>
            <a:ext cx="3712625" cy="702774"/>
          </a:xfrm>
          <a:prstGeom prst="rect">
            <a:avLst/>
          </a:prstGeom>
          <a:noFill/>
          <a:ln>
            <a:noFill/>
          </a:ln>
        </p:spPr>
      </p:pic>
      <p:pic>
        <p:nvPicPr>
          <p:cNvPr id="349" name="Google Shape;349;p38"/>
          <p:cNvPicPr preferRelativeResize="0"/>
          <p:nvPr/>
        </p:nvPicPr>
        <p:blipFill>
          <a:blip r:embed="rId7">
            <a:alphaModFix/>
          </a:blip>
          <a:stretch>
            <a:fillRect/>
          </a:stretch>
        </p:blipFill>
        <p:spPr>
          <a:xfrm>
            <a:off x="2715687" y="2735950"/>
            <a:ext cx="3712625" cy="1152867"/>
          </a:xfrm>
          <a:prstGeom prst="rect">
            <a:avLst/>
          </a:prstGeom>
          <a:noFill/>
          <a:ln>
            <a:noFill/>
          </a:ln>
        </p:spPr>
      </p:pic>
      <p:sp>
        <p:nvSpPr>
          <p:cNvPr id="350" name="Google Shape;350;p38"/>
          <p:cNvSpPr txBox="1"/>
          <p:nvPr/>
        </p:nvSpPr>
        <p:spPr>
          <a:xfrm>
            <a:off x="3441750" y="3998175"/>
            <a:ext cx="2260500" cy="3387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000">
                <a:solidFill>
                  <a:schemeClr val="dk1"/>
                </a:solidFill>
                <a:latin typeface="Rubik"/>
                <a:ea typeface="Rubik"/>
                <a:cs typeface="Rubik"/>
                <a:sym typeface="Rubik"/>
              </a:rPr>
              <a:t>Apply them to Categorical features</a:t>
            </a:r>
            <a:endParaRPr sz="1000">
              <a:solidFill>
                <a:schemeClr val="dk1"/>
              </a:solidFill>
              <a:latin typeface="Rubik"/>
              <a:ea typeface="Rubik"/>
              <a:cs typeface="Rubik"/>
              <a:sym typeface="Rubik"/>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39"/>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356" name="Google Shape;356;p39"/>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357" name="Google Shape;357;p39"/>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4"/>
            </a:pPr>
            <a:r>
              <a:rPr b="1" lang="en" sz="2700">
                <a:latin typeface="Rubik"/>
                <a:ea typeface="Rubik"/>
                <a:cs typeface="Rubik"/>
                <a:sym typeface="Rubik"/>
              </a:rPr>
              <a:t>Data </a:t>
            </a:r>
            <a:r>
              <a:rPr b="1" lang="en" sz="2700">
                <a:solidFill>
                  <a:schemeClr val="accent5"/>
                </a:solidFill>
                <a:latin typeface="Rubik"/>
                <a:ea typeface="Rubik"/>
                <a:cs typeface="Rubik"/>
                <a:sym typeface="Rubik"/>
              </a:rPr>
              <a:t>Preparation</a:t>
            </a:r>
            <a:endParaRPr b="1" sz="2700">
              <a:solidFill>
                <a:schemeClr val="accent5"/>
              </a:solidFill>
              <a:latin typeface="Rubik"/>
              <a:ea typeface="Rubik"/>
              <a:cs typeface="Rubik"/>
              <a:sym typeface="Rubik"/>
            </a:endParaRPr>
          </a:p>
        </p:txBody>
      </p:sp>
      <p:pic>
        <p:nvPicPr>
          <p:cNvPr id="358" name="Google Shape;358;p39"/>
          <p:cNvPicPr preferRelativeResize="0"/>
          <p:nvPr/>
        </p:nvPicPr>
        <p:blipFill>
          <a:blip r:embed="rId5">
            <a:alphaModFix/>
          </a:blip>
          <a:stretch>
            <a:fillRect/>
          </a:stretch>
        </p:blipFill>
        <p:spPr>
          <a:xfrm>
            <a:off x="7146987" y="4376650"/>
            <a:ext cx="1570525" cy="583146"/>
          </a:xfrm>
          <a:prstGeom prst="rect">
            <a:avLst/>
          </a:prstGeom>
          <a:noFill/>
          <a:ln>
            <a:noFill/>
          </a:ln>
        </p:spPr>
      </p:pic>
      <p:sp>
        <p:nvSpPr>
          <p:cNvPr id="359" name="Google Shape;359;p39"/>
          <p:cNvSpPr txBox="1"/>
          <p:nvPr/>
        </p:nvSpPr>
        <p:spPr>
          <a:xfrm>
            <a:off x="340500" y="976150"/>
            <a:ext cx="5171700" cy="4002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
                <a:solidFill>
                  <a:schemeClr val="dk1"/>
                </a:solidFill>
                <a:latin typeface="Rubik"/>
                <a:ea typeface="Rubik"/>
                <a:cs typeface="Rubik"/>
                <a:sym typeface="Rubik"/>
              </a:rPr>
              <a:t>Row</a:t>
            </a:r>
            <a:r>
              <a:rPr b="1" lang="en">
                <a:solidFill>
                  <a:schemeClr val="dk1"/>
                </a:solidFill>
                <a:latin typeface="Rubik"/>
                <a:ea typeface="Rubik"/>
                <a:cs typeface="Rubik"/>
                <a:sym typeface="Rubik"/>
              </a:rPr>
              <a:t> Handling</a:t>
            </a:r>
            <a:endParaRPr b="1">
              <a:solidFill>
                <a:schemeClr val="dk1"/>
              </a:solidFill>
              <a:latin typeface="Rubik"/>
              <a:ea typeface="Rubik"/>
              <a:cs typeface="Rubik"/>
              <a:sym typeface="Rubik"/>
            </a:endParaRPr>
          </a:p>
        </p:txBody>
      </p:sp>
      <p:pic>
        <p:nvPicPr>
          <p:cNvPr id="360" name="Google Shape;360;p39"/>
          <p:cNvPicPr preferRelativeResize="0"/>
          <p:nvPr/>
        </p:nvPicPr>
        <p:blipFill>
          <a:blip r:embed="rId6">
            <a:alphaModFix/>
          </a:blip>
          <a:stretch>
            <a:fillRect/>
          </a:stretch>
        </p:blipFill>
        <p:spPr>
          <a:xfrm>
            <a:off x="3290875" y="1376338"/>
            <a:ext cx="2562225" cy="295275"/>
          </a:xfrm>
          <a:prstGeom prst="rect">
            <a:avLst/>
          </a:prstGeom>
          <a:noFill/>
          <a:ln>
            <a:noFill/>
          </a:ln>
        </p:spPr>
      </p:pic>
      <p:sp>
        <p:nvSpPr>
          <p:cNvPr id="361" name="Google Shape;361;p39"/>
          <p:cNvSpPr txBox="1"/>
          <p:nvPr/>
        </p:nvSpPr>
        <p:spPr>
          <a:xfrm>
            <a:off x="3786750" y="1772550"/>
            <a:ext cx="1570500" cy="3387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000">
                <a:solidFill>
                  <a:schemeClr val="dk1"/>
                </a:solidFill>
                <a:latin typeface="Rubik"/>
                <a:ea typeface="Rubik"/>
                <a:cs typeface="Rubik"/>
                <a:sym typeface="Rubik"/>
              </a:rPr>
              <a:t>Duplication Data check</a:t>
            </a:r>
            <a:endParaRPr sz="1000">
              <a:solidFill>
                <a:schemeClr val="dk1"/>
              </a:solidFill>
              <a:latin typeface="Rubik"/>
              <a:ea typeface="Rubik"/>
              <a:cs typeface="Rubik"/>
              <a:sym typeface="Rubik"/>
            </a:endParaRPr>
          </a:p>
        </p:txBody>
      </p:sp>
      <p:pic>
        <p:nvPicPr>
          <p:cNvPr id="362" name="Google Shape;362;p39"/>
          <p:cNvPicPr preferRelativeResize="0"/>
          <p:nvPr/>
        </p:nvPicPr>
        <p:blipFill>
          <a:blip r:embed="rId7">
            <a:alphaModFix/>
          </a:blip>
          <a:stretch>
            <a:fillRect/>
          </a:stretch>
        </p:blipFill>
        <p:spPr>
          <a:xfrm>
            <a:off x="2289938" y="2111250"/>
            <a:ext cx="2562225" cy="357960"/>
          </a:xfrm>
          <a:prstGeom prst="rect">
            <a:avLst/>
          </a:prstGeom>
          <a:noFill/>
          <a:ln>
            <a:noFill/>
          </a:ln>
        </p:spPr>
      </p:pic>
      <p:pic>
        <p:nvPicPr>
          <p:cNvPr id="363" name="Google Shape;363;p39"/>
          <p:cNvPicPr preferRelativeResize="0"/>
          <p:nvPr/>
        </p:nvPicPr>
        <p:blipFill>
          <a:blip r:embed="rId8">
            <a:alphaModFix/>
          </a:blip>
          <a:stretch>
            <a:fillRect/>
          </a:stretch>
        </p:blipFill>
        <p:spPr>
          <a:xfrm>
            <a:off x="4985575" y="2111251"/>
            <a:ext cx="2048550" cy="2907650"/>
          </a:xfrm>
          <a:prstGeom prst="rect">
            <a:avLst/>
          </a:prstGeom>
          <a:noFill/>
          <a:ln>
            <a:noFill/>
          </a:ln>
        </p:spPr>
      </p:pic>
      <p:sp>
        <p:nvSpPr>
          <p:cNvPr id="364" name="Google Shape;364;p39"/>
          <p:cNvSpPr txBox="1"/>
          <p:nvPr/>
        </p:nvSpPr>
        <p:spPr>
          <a:xfrm>
            <a:off x="2785800" y="3395725"/>
            <a:ext cx="1570500" cy="3387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000">
                <a:solidFill>
                  <a:schemeClr val="dk1"/>
                </a:solidFill>
                <a:latin typeface="Rubik"/>
                <a:ea typeface="Rubik"/>
                <a:cs typeface="Rubik"/>
                <a:sym typeface="Rubik"/>
              </a:rPr>
              <a:t>Missing Values </a:t>
            </a:r>
            <a:r>
              <a:rPr lang="en" sz="1000">
                <a:solidFill>
                  <a:schemeClr val="dk1"/>
                </a:solidFill>
                <a:latin typeface="Rubik"/>
                <a:ea typeface="Rubik"/>
                <a:cs typeface="Rubik"/>
                <a:sym typeface="Rubik"/>
              </a:rPr>
              <a:t>check</a:t>
            </a:r>
            <a:endParaRPr sz="1000">
              <a:solidFill>
                <a:schemeClr val="dk1"/>
              </a:solidFill>
              <a:latin typeface="Rubik"/>
              <a:ea typeface="Rubik"/>
              <a:cs typeface="Rubik"/>
              <a:sym typeface="Rubik"/>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40"/>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370" name="Google Shape;370;p40"/>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371" name="Google Shape;371;p40"/>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4"/>
            </a:pPr>
            <a:r>
              <a:rPr b="1" lang="en" sz="2700">
                <a:latin typeface="Rubik"/>
                <a:ea typeface="Rubik"/>
                <a:cs typeface="Rubik"/>
                <a:sym typeface="Rubik"/>
              </a:rPr>
              <a:t>Data </a:t>
            </a:r>
            <a:r>
              <a:rPr b="1" lang="en" sz="2700">
                <a:solidFill>
                  <a:schemeClr val="accent5"/>
                </a:solidFill>
                <a:latin typeface="Rubik"/>
                <a:ea typeface="Rubik"/>
                <a:cs typeface="Rubik"/>
                <a:sym typeface="Rubik"/>
              </a:rPr>
              <a:t>Preparation</a:t>
            </a:r>
            <a:endParaRPr b="1" sz="2700">
              <a:solidFill>
                <a:schemeClr val="accent5"/>
              </a:solidFill>
              <a:latin typeface="Rubik"/>
              <a:ea typeface="Rubik"/>
              <a:cs typeface="Rubik"/>
              <a:sym typeface="Rubik"/>
            </a:endParaRPr>
          </a:p>
        </p:txBody>
      </p:sp>
      <p:pic>
        <p:nvPicPr>
          <p:cNvPr id="372" name="Google Shape;372;p40"/>
          <p:cNvPicPr preferRelativeResize="0"/>
          <p:nvPr/>
        </p:nvPicPr>
        <p:blipFill>
          <a:blip r:embed="rId5">
            <a:alphaModFix/>
          </a:blip>
          <a:stretch>
            <a:fillRect/>
          </a:stretch>
        </p:blipFill>
        <p:spPr>
          <a:xfrm>
            <a:off x="7146987" y="4376650"/>
            <a:ext cx="1570525" cy="583146"/>
          </a:xfrm>
          <a:prstGeom prst="rect">
            <a:avLst/>
          </a:prstGeom>
          <a:noFill/>
          <a:ln>
            <a:noFill/>
          </a:ln>
        </p:spPr>
      </p:pic>
      <p:sp>
        <p:nvSpPr>
          <p:cNvPr id="373" name="Google Shape;373;p40"/>
          <p:cNvSpPr txBox="1"/>
          <p:nvPr/>
        </p:nvSpPr>
        <p:spPr>
          <a:xfrm>
            <a:off x="340500" y="976150"/>
            <a:ext cx="5171700" cy="4002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
                <a:solidFill>
                  <a:schemeClr val="dk1"/>
                </a:solidFill>
                <a:latin typeface="Rubik"/>
                <a:ea typeface="Rubik"/>
                <a:cs typeface="Rubik"/>
                <a:sym typeface="Rubik"/>
              </a:rPr>
              <a:t>Row Handling</a:t>
            </a:r>
            <a:endParaRPr b="1">
              <a:solidFill>
                <a:schemeClr val="dk1"/>
              </a:solidFill>
              <a:latin typeface="Rubik"/>
              <a:ea typeface="Rubik"/>
              <a:cs typeface="Rubik"/>
              <a:sym typeface="Rubik"/>
            </a:endParaRPr>
          </a:p>
        </p:txBody>
      </p:sp>
      <p:sp>
        <p:nvSpPr>
          <p:cNvPr id="374" name="Google Shape;374;p40"/>
          <p:cNvSpPr txBox="1"/>
          <p:nvPr/>
        </p:nvSpPr>
        <p:spPr>
          <a:xfrm>
            <a:off x="4718325" y="388225"/>
            <a:ext cx="1570500" cy="3387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000">
                <a:solidFill>
                  <a:schemeClr val="dk1"/>
                </a:solidFill>
                <a:latin typeface="Rubik"/>
                <a:ea typeface="Rubik"/>
                <a:cs typeface="Rubik"/>
                <a:sym typeface="Rubik"/>
              </a:rPr>
              <a:t>Duplication Data check</a:t>
            </a:r>
            <a:endParaRPr sz="1000">
              <a:solidFill>
                <a:schemeClr val="dk1"/>
              </a:solidFill>
              <a:latin typeface="Rubik"/>
              <a:ea typeface="Rubik"/>
              <a:cs typeface="Rubik"/>
              <a:sym typeface="Rubik"/>
            </a:endParaRPr>
          </a:p>
        </p:txBody>
      </p:sp>
      <p:sp>
        <p:nvSpPr>
          <p:cNvPr id="375" name="Google Shape;375;p40"/>
          <p:cNvSpPr txBox="1"/>
          <p:nvPr/>
        </p:nvSpPr>
        <p:spPr>
          <a:xfrm>
            <a:off x="1248150" y="3863813"/>
            <a:ext cx="6647700" cy="369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Do Data Imputation by either drop feature, drop null rows, and/or fill with statistical value</a:t>
            </a:r>
            <a:endParaRPr sz="1200">
              <a:solidFill>
                <a:schemeClr val="dk1"/>
              </a:solidFill>
              <a:latin typeface="Rubik"/>
              <a:ea typeface="Rubik"/>
              <a:cs typeface="Rubik"/>
              <a:sym typeface="Rubik"/>
            </a:endParaRPr>
          </a:p>
        </p:txBody>
      </p:sp>
      <p:pic>
        <p:nvPicPr>
          <p:cNvPr id="376" name="Google Shape;376;p40"/>
          <p:cNvPicPr preferRelativeResize="0"/>
          <p:nvPr/>
        </p:nvPicPr>
        <p:blipFill>
          <a:blip r:embed="rId6">
            <a:alphaModFix/>
          </a:blip>
          <a:stretch>
            <a:fillRect/>
          </a:stretch>
        </p:blipFill>
        <p:spPr>
          <a:xfrm>
            <a:off x="1510475" y="1528750"/>
            <a:ext cx="6123074" cy="2039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41"/>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382" name="Google Shape;382;p41"/>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383" name="Google Shape;383;p41"/>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4"/>
            </a:pPr>
            <a:r>
              <a:rPr b="1" lang="en" sz="2700">
                <a:latin typeface="Rubik"/>
                <a:ea typeface="Rubik"/>
                <a:cs typeface="Rubik"/>
                <a:sym typeface="Rubik"/>
              </a:rPr>
              <a:t>Data </a:t>
            </a:r>
            <a:r>
              <a:rPr b="1" lang="en" sz="2700">
                <a:solidFill>
                  <a:schemeClr val="accent5"/>
                </a:solidFill>
                <a:latin typeface="Rubik"/>
                <a:ea typeface="Rubik"/>
                <a:cs typeface="Rubik"/>
                <a:sym typeface="Rubik"/>
              </a:rPr>
              <a:t>Preparation</a:t>
            </a:r>
            <a:endParaRPr b="1" sz="2700">
              <a:solidFill>
                <a:schemeClr val="accent5"/>
              </a:solidFill>
              <a:latin typeface="Rubik"/>
              <a:ea typeface="Rubik"/>
              <a:cs typeface="Rubik"/>
              <a:sym typeface="Rubik"/>
            </a:endParaRPr>
          </a:p>
        </p:txBody>
      </p:sp>
      <p:pic>
        <p:nvPicPr>
          <p:cNvPr id="384" name="Google Shape;384;p41"/>
          <p:cNvPicPr preferRelativeResize="0"/>
          <p:nvPr/>
        </p:nvPicPr>
        <p:blipFill>
          <a:blip r:embed="rId5">
            <a:alphaModFix/>
          </a:blip>
          <a:stretch>
            <a:fillRect/>
          </a:stretch>
        </p:blipFill>
        <p:spPr>
          <a:xfrm>
            <a:off x="7146987" y="4376650"/>
            <a:ext cx="1570525" cy="583146"/>
          </a:xfrm>
          <a:prstGeom prst="rect">
            <a:avLst/>
          </a:prstGeom>
          <a:noFill/>
          <a:ln>
            <a:noFill/>
          </a:ln>
        </p:spPr>
      </p:pic>
      <p:sp>
        <p:nvSpPr>
          <p:cNvPr id="385" name="Google Shape;385;p41"/>
          <p:cNvSpPr txBox="1"/>
          <p:nvPr/>
        </p:nvSpPr>
        <p:spPr>
          <a:xfrm>
            <a:off x="340500" y="976150"/>
            <a:ext cx="5171700" cy="4002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
                <a:solidFill>
                  <a:schemeClr val="dk1"/>
                </a:solidFill>
                <a:latin typeface="Rubik"/>
                <a:ea typeface="Rubik"/>
                <a:cs typeface="Rubik"/>
                <a:sym typeface="Rubik"/>
              </a:rPr>
              <a:t>Train Test Split</a:t>
            </a:r>
            <a:endParaRPr b="1">
              <a:solidFill>
                <a:schemeClr val="dk1"/>
              </a:solidFill>
              <a:latin typeface="Rubik"/>
              <a:ea typeface="Rubik"/>
              <a:cs typeface="Rubik"/>
              <a:sym typeface="Rubik"/>
            </a:endParaRPr>
          </a:p>
        </p:txBody>
      </p:sp>
      <p:sp>
        <p:nvSpPr>
          <p:cNvPr id="386" name="Google Shape;386;p41"/>
          <p:cNvSpPr txBox="1"/>
          <p:nvPr/>
        </p:nvSpPr>
        <p:spPr>
          <a:xfrm>
            <a:off x="4718325" y="388225"/>
            <a:ext cx="1570500" cy="3387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000">
                <a:solidFill>
                  <a:schemeClr val="dk1"/>
                </a:solidFill>
                <a:latin typeface="Rubik"/>
                <a:ea typeface="Rubik"/>
                <a:cs typeface="Rubik"/>
                <a:sym typeface="Rubik"/>
              </a:rPr>
              <a:t>Duplication Data check</a:t>
            </a:r>
            <a:endParaRPr sz="1000">
              <a:solidFill>
                <a:schemeClr val="dk1"/>
              </a:solidFill>
              <a:latin typeface="Rubik"/>
              <a:ea typeface="Rubik"/>
              <a:cs typeface="Rubik"/>
              <a:sym typeface="Rubik"/>
            </a:endParaRPr>
          </a:p>
        </p:txBody>
      </p:sp>
      <p:sp>
        <p:nvSpPr>
          <p:cNvPr id="387" name="Google Shape;387;p41"/>
          <p:cNvSpPr txBox="1"/>
          <p:nvPr/>
        </p:nvSpPr>
        <p:spPr>
          <a:xfrm>
            <a:off x="3872100" y="2561450"/>
            <a:ext cx="13998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Train Set : 80%</a:t>
            </a:r>
            <a:endParaRPr sz="1200">
              <a:solidFill>
                <a:schemeClr val="dk1"/>
              </a:solidFill>
              <a:latin typeface="Rubik"/>
              <a:ea typeface="Rubik"/>
              <a:cs typeface="Rubik"/>
              <a:sym typeface="Rubik"/>
            </a:endParaRPr>
          </a:p>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Test Set : 20%</a:t>
            </a:r>
            <a:endParaRPr sz="1200">
              <a:solidFill>
                <a:schemeClr val="dk1"/>
              </a:solidFill>
              <a:latin typeface="Rubik"/>
              <a:ea typeface="Rubik"/>
              <a:cs typeface="Rubik"/>
              <a:sym typeface="Rubik"/>
            </a:endParaRPr>
          </a:p>
        </p:txBody>
      </p:sp>
      <p:pic>
        <p:nvPicPr>
          <p:cNvPr id="388" name="Google Shape;388;p41"/>
          <p:cNvPicPr preferRelativeResize="0"/>
          <p:nvPr/>
        </p:nvPicPr>
        <p:blipFill>
          <a:blip r:embed="rId6">
            <a:alphaModFix/>
          </a:blip>
          <a:stretch>
            <a:fillRect/>
          </a:stretch>
        </p:blipFill>
        <p:spPr>
          <a:xfrm>
            <a:off x="1295400" y="1935538"/>
            <a:ext cx="6553200" cy="352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5"/>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84" name="Google Shape;84;p15"/>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85" name="Google Shape;85;p15"/>
          <p:cNvSpPr txBox="1"/>
          <p:nvPr/>
        </p:nvSpPr>
        <p:spPr>
          <a:xfrm>
            <a:off x="340500" y="1406350"/>
            <a:ext cx="8653200" cy="2555100"/>
          </a:xfrm>
          <a:prstGeom prst="rect">
            <a:avLst/>
          </a:prstGeom>
          <a:noFill/>
          <a:ln>
            <a:noFill/>
          </a:ln>
        </p:spPr>
        <p:txBody>
          <a:bodyPr anchorCtr="0" anchor="t" bIns="91425" lIns="91425" spcFirstLastPara="1" rIns="91425" wrap="square" tIns="91425">
            <a:spAutoFit/>
          </a:bodyPr>
          <a:lstStyle/>
          <a:p>
            <a:pPr indent="0" lvl="0" marL="0" marR="0" rtl="0" algn="just">
              <a:lnSpc>
                <a:spcPct val="200000"/>
              </a:lnSpc>
              <a:spcBef>
                <a:spcPts val="0"/>
              </a:spcBef>
              <a:spcAft>
                <a:spcPts val="0"/>
              </a:spcAft>
              <a:buClr>
                <a:schemeClr val="dk1"/>
              </a:buClr>
              <a:buSzPts val="1100"/>
              <a:buFont typeface="Arial"/>
              <a:buNone/>
            </a:pPr>
            <a:r>
              <a:rPr b="1" i="0" lang="en" sz="1400" u="none" cap="none" strike="noStrike">
                <a:solidFill>
                  <a:srgbClr val="000000"/>
                </a:solidFill>
                <a:latin typeface="Rubik"/>
                <a:ea typeface="Rubik"/>
                <a:cs typeface="Rubik"/>
                <a:sym typeface="Rubik"/>
              </a:rPr>
              <a:t>&lt;</a:t>
            </a:r>
            <a:r>
              <a:rPr b="1" lang="en">
                <a:latin typeface="Rubik"/>
                <a:ea typeface="Rubik"/>
                <a:cs typeface="Rubik"/>
                <a:sym typeface="Rubik"/>
              </a:rPr>
              <a:t>Belajar Analisis Data dengan Python</a:t>
            </a:r>
            <a:r>
              <a:rPr b="1" i="0" lang="en" sz="1400" u="none" cap="none" strike="noStrike">
                <a:solidFill>
                  <a:srgbClr val="000000"/>
                </a:solidFill>
                <a:latin typeface="Rubik"/>
                <a:ea typeface="Rubik"/>
                <a:cs typeface="Rubik"/>
                <a:sym typeface="Rubik"/>
              </a:rPr>
              <a:t>&gt; | </a:t>
            </a:r>
            <a:r>
              <a:rPr b="1" i="0" lang="en" sz="1400" u="sng" cap="none" strike="noStrike">
                <a:solidFill>
                  <a:schemeClr val="hlink"/>
                </a:solidFill>
                <a:latin typeface="Rubik"/>
                <a:ea typeface="Rubik"/>
                <a:cs typeface="Rubik"/>
                <a:sym typeface="Rubik"/>
                <a:hlinkClick r:id="rId5"/>
              </a:rPr>
              <a:t>&lt;link certificate&gt;</a:t>
            </a:r>
            <a:r>
              <a:rPr b="1" i="0" lang="en" sz="1400" u="none" cap="none" strike="noStrike">
                <a:solidFill>
                  <a:schemeClr val="accent5"/>
                </a:solidFill>
                <a:latin typeface="Rubik"/>
                <a:ea typeface="Rubik"/>
                <a:cs typeface="Rubik"/>
                <a:sym typeface="Rubik"/>
              </a:rPr>
              <a:t>					&lt;</a:t>
            </a:r>
            <a:r>
              <a:rPr b="1" lang="en">
                <a:solidFill>
                  <a:schemeClr val="accent5"/>
                </a:solidFill>
                <a:latin typeface="Rubik"/>
                <a:ea typeface="Rubik"/>
                <a:cs typeface="Rubik"/>
                <a:sym typeface="Rubik"/>
              </a:rPr>
              <a:t>Oct</a:t>
            </a:r>
            <a:r>
              <a:rPr b="1" i="0" lang="en" sz="1400" u="none" cap="none" strike="noStrike">
                <a:solidFill>
                  <a:schemeClr val="accent5"/>
                </a:solidFill>
                <a:latin typeface="Rubik"/>
                <a:ea typeface="Rubik"/>
                <a:cs typeface="Rubik"/>
                <a:sym typeface="Rubik"/>
              </a:rPr>
              <a:t>, </a:t>
            </a:r>
            <a:r>
              <a:rPr b="1" lang="en">
                <a:solidFill>
                  <a:schemeClr val="accent5"/>
                </a:solidFill>
                <a:latin typeface="Rubik"/>
                <a:ea typeface="Rubik"/>
                <a:cs typeface="Rubik"/>
                <a:sym typeface="Rubik"/>
              </a:rPr>
              <a:t>2024</a:t>
            </a:r>
            <a:r>
              <a:rPr b="1" i="0" lang="en" sz="1400" u="none" cap="none" strike="noStrike">
                <a:solidFill>
                  <a:schemeClr val="accent5"/>
                </a:solidFill>
                <a:latin typeface="Rubik"/>
                <a:ea typeface="Rubik"/>
                <a:cs typeface="Rubik"/>
                <a:sym typeface="Rubik"/>
              </a:rPr>
              <a:t>&gt;</a:t>
            </a:r>
            <a:endParaRPr b="1" i="0" sz="1400" u="none" cap="none" strike="noStrike">
              <a:solidFill>
                <a:schemeClr val="accent5"/>
              </a:solidFill>
              <a:latin typeface="Rubik"/>
              <a:ea typeface="Rubik"/>
              <a:cs typeface="Rubik"/>
              <a:sym typeface="Rubik"/>
            </a:endParaRPr>
          </a:p>
          <a:p>
            <a:pPr indent="0" lvl="0" marL="0" marR="0" rtl="0" algn="just">
              <a:lnSpc>
                <a:spcPct val="200000"/>
              </a:lnSpc>
              <a:spcBef>
                <a:spcPts val="0"/>
              </a:spcBef>
              <a:spcAft>
                <a:spcPts val="0"/>
              </a:spcAft>
              <a:buClr>
                <a:schemeClr val="dk1"/>
              </a:buClr>
              <a:buSzPts val="1100"/>
              <a:buFont typeface="Arial"/>
              <a:buNone/>
            </a:pPr>
            <a:r>
              <a:rPr b="1" lang="en">
                <a:solidFill>
                  <a:schemeClr val="dk1"/>
                </a:solidFill>
                <a:latin typeface="Rubik"/>
                <a:ea typeface="Rubik"/>
                <a:cs typeface="Rubik"/>
                <a:sym typeface="Rubik"/>
              </a:rPr>
              <a:t>&lt;Linear Algebra for Machine Learning and Data Science&gt; | </a:t>
            </a:r>
            <a:r>
              <a:rPr b="1" lang="en">
                <a:solidFill>
                  <a:schemeClr val="accent5"/>
                </a:solidFill>
                <a:latin typeface="Rubik"/>
                <a:ea typeface="Rubik"/>
                <a:cs typeface="Rubik"/>
                <a:sym typeface="Rubik"/>
              </a:rPr>
              <a:t>&lt;</a:t>
            </a:r>
            <a:r>
              <a:rPr b="1" lang="en" u="sng">
                <a:solidFill>
                  <a:schemeClr val="accent5"/>
                </a:solidFill>
                <a:latin typeface="Rubik"/>
                <a:ea typeface="Rubik"/>
                <a:cs typeface="Rubik"/>
                <a:sym typeface="Rubik"/>
                <a:hlinkClick r:id="rId6">
                  <a:extLst>
                    <a:ext uri="{A12FA001-AC4F-418D-AE19-62706E023703}">
                      <ahyp:hlinkClr val="tx"/>
                    </a:ext>
                  </a:extLst>
                </a:hlinkClick>
              </a:rPr>
              <a:t>link certificate</a:t>
            </a:r>
            <a:r>
              <a:rPr b="1" lang="en">
                <a:solidFill>
                  <a:schemeClr val="accent5"/>
                </a:solidFill>
                <a:latin typeface="Rubik"/>
                <a:ea typeface="Rubik"/>
                <a:cs typeface="Rubik"/>
                <a:sym typeface="Rubik"/>
              </a:rPr>
              <a:t>&gt;	&lt;Oct, 2024&gt;</a:t>
            </a:r>
            <a:br>
              <a:rPr b="1" i="0" lang="en" sz="1400" u="none" cap="none" strike="noStrike">
                <a:solidFill>
                  <a:schemeClr val="accent5"/>
                </a:solidFill>
                <a:latin typeface="Rubik"/>
                <a:ea typeface="Rubik"/>
                <a:cs typeface="Rubik"/>
                <a:sym typeface="Rubik"/>
              </a:rPr>
            </a:br>
            <a:r>
              <a:rPr b="1" i="0" lang="en" sz="1400" u="none" cap="none" strike="noStrike">
                <a:solidFill>
                  <a:schemeClr val="dk1"/>
                </a:solidFill>
                <a:latin typeface="Rubik"/>
                <a:ea typeface="Rubik"/>
                <a:cs typeface="Rubik"/>
                <a:sym typeface="Rubik"/>
              </a:rPr>
              <a:t>&lt;</a:t>
            </a:r>
            <a:r>
              <a:rPr b="1" lang="en">
                <a:solidFill>
                  <a:schemeClr val="dk1"/>
                </a:solidFill>
                <a:latin typeface="Rubik"/>
                <a:ea typeface="Rubik"/>
                <a:cs typeface="Rubik"/>
                <a:sym typeface="Rubik"/>
              </a:rPr>
              <a:t>Machine Learning Specialization</a:t>
            </a:r>
            <a:r>
              <a:rPr b="1" i="0" lang="en" sz="1400" u="none" cap="none" strike="noStrike">
                <a:solidFill>
                  <a:schemeClr val="dk1"/>
                </a:solidFill>
                <a:latin typeface="Rubik"/>
                <a:ea typeface="Rubik"/>
                <a:cs typeface="Rubik"/>
                <a:sym typeface="Rubik"/>
              </a:rPr>
              <a:t>&gt; | </a:t>
            </a:r>
            <a:r>
              <a:rPr b="1" i="0" lang="en" sz="1400" u="none" cap="none" strike="noStrike">
                <a:solidFill>
                  <a:schemeClr val="accent5"/>
                </a:solidFill>
                <a:latin typeface="Rubik"/>
                <a:ea typeface="Rubik"/>
                <a:cs typeface="Rubik"/>
                <a:sym typeface="Rubik"/>
              </a:rPr>
              <a:t>&lt;</a:t>
            </a:r>
            <a:r>
              <a:rPr b="1" i="0" lang="en" sz="1400" u="sng" cap="none" strike="noStrike">
                <a:solidFill>
                  <a:schemeClr val="hlink"/>
                </a:solidFill>
                <a:latin typeface="Rubik"/>
                <a:ea typeface="Rubik"/>
                <a:cs typeface="Rubik"/>
                <a:sym typeface="Rubik"/>
                <a:hlinkClick r:id="rId7"/>
              </a:rPr>
              <a:t>link certificate</a:t>
            </a:r>
            <a:r>
              <a:rPr b="1" i="0" lang="en" sz="1400" u="none" cap="none" strike="noStrike">
                <a:solidFill>
                  <a:schemeClr val="accent5"/>
                </a:solidFill>
                <a:latin typeface="Rubik"/>
                <a:ea typeface="Rubik"/>
                <a:cs typeface="Rubik"/>
                <a:sym typeface="Rubik"/>
              </a:rPr>
              <a:t>&gt;					&lt;</a:t>
            </a:r>
            <a:r>
              <a:rPr b="1" lang="en">
                <a:solidFill>
                  <a:schemeClr val="accent5"/>
                </a:solidFill>
                <a:latin typeface="Rubik"/>
                <a:ea typeface="Rubik"/>
                <a:cs typeface="Rubik"/>
                <a:sym typeface="Rubik"/>
              </a:rPr>
              <a:t>Oct, 2024</a:t>
            </a:r>
            <a:r>
              <a:rPr b="1" i="0" lang="en" sz="1400" u="none" cap="none" strike="noStrike">
                <a:solidFill>
                  <a:schemeClr val="accent5"/>
                </a:solidFill>
                <a:latin typeface="Rubik"/>
                <a:ea typeface="Rubik"/>
                <a:cs typeface="Rubik"/>
                <a:sym typeface="Rubik"/>
              </a:rPr>
              <a:t>&gt;</a:t>
            </a:r>
            <a:endParaRPr b="1" i="0" sz="1400" u="none" cap="none" strike="noStrike">
              <a:solidFill>
                <a:schemeClr val="accent5"/>
              </a:solidFill>
              <a:latin typeface="Rubik"/>
              <a:ea typeface="Rubik"/>
              <a:cs typeface="Rubik"/>
              <a:sym typeface="Rubik"/>
            </a:endParaRPr>
          </a:p>
          <a:p>
            <a:pPr indent="0" lvl="0" marL="0" marR="0" rtl="0" algn="just">
              <a:lnSpc>
                <a:spcPct val="200000"/>
              </a:lnSpc>
              <a:spcBef>
                <a:spcPts val="0"/>
              </a:spcBef>
              <a:spcAft>
                <a:spcPts val="0"/>
              </a:spcAft>
              <a:buClr>
                <a:schemeClr val="dk1"/>
              </a:buClr>
              <a:buSzPts val="1100"/>
              <a:buFont typeface="Arial"/>
              <a:buNone/>
            </a:pPr>
            <a:r>
              <a:rPr b="1" lang="en">
                <a:solidFill>
                  <a:schemeClr val="dk1"/>
                </a:solidFill>
                <a:latin typeface="Rubik"/>
                <a:ea typeface="Rubik"/>
                <a:cs typeface="Rubik"/>
                <a:sym typeface="Rubik"/>
              </a:rPr>
              <a:t>&lt;DeepLearning.AI TensorFlow Developer Specialization&gt; | </a:t>
            </a:r>
            <a:r>
              <a:rPr b="1" lang="en">
                <a:solidFill>
                  <a:schemeClr val="accent5"/>
                </a:solidFill>
                <a:latin typeface="Rubik"/>
                <a:ea typeface="Rubik"/>
                <a:cs typeface="Rubik"/>
                <a:sym typeface="Rubik"/>
              </a:rPr>
              <a:t>&lt;</a:t>
            </a:r>
            <a:r>
              <a:rPr b="1" lang="en" u="sng">
                <a:solidFill>
                  <a:schemeClr val="accent5"/>
                </a:solidFill>
                <a:latin typeface="Rubik"/>
                <a:ea typeface="Rubik"/>
                <a:cs typeface="Rubik"/>
                <a:sym typeface="Rubik"/>
                <a:hlinkClick r:id="rId8">
                  <a:extLst>
                    <a:ext uri="{A12FA001-AC4F-418D-AE19-62706E023703}">
                      <ahyp:hlinkClr val="tx"/>
                    </a:ext>
                  </a:extLst>
                </a:hlinkClick>
              </a:rPr>
              <a:t>link certificate</a:t>
            </a:r>
            <a:r>
              <a:rPr b="1" lang="en">
                <a:solidFill>
                  <a:schemeClr val="accent5"/>
                </a:solidFill>
                <a:latin typeface="Rubik"/>
                <a:ea typeface="Rubik"/>
                <a:cs typeface="Rubik"/>
                <a:sym typeface="Rubik"/>
              </a:rPr>
              <a:t>&gt;	&lt;Nov, 2024&gt;</a:t>
            </a:r>
            <a:br>
              <a:rPr b="1" i="0" lang="en" sz="1400" u="none" cap="none" strike="noStrike">
                <a:solidFill>
                  <a:schemeClr val="accent5"/>
                </a:solidFill>
                <a:latin typeface="Rubik"/>
                <a:ea typeface="Rubik"/>
                <a:cs typeface="Rubik"/>
                <a:sym typeface="Rubik"/>
              </a:rPr>
            </a:br>
            <a:r>
              <a:rPr b="1" i="0" lang="en" sz="1400" u="none" cap="none" strike="noStrike">
                <a:solidFill>
                  <a:schemeClr val="dk1"/>
                </a:solidFill>
                <a:latin typeface="Rubik"/>
                <a:ea typeface="Rubik"/>
                <a:cs typeface="Rubik"/>
                <a:sym typeface="Rubik"/>
              </a:rPr>
              <a:t>&lt;</a:t>
            </a:r>
            <a:r>
              <a:rPr b="1" lang="en">
                <a:solidFill>
                  <a:schemeClr val="dk1"/>
                </a:solidFill>
                <a:latin typeface="Rubik"/>
                <a:ea typeface="Rubik"/>
                <a:cs typeface="Rubik"/>
                <a:sym typeface="Rubik"/>
              </a:rPr>
              <a:t>Data Pipelines with TensorFlow Data Services</a:t>
            </a:r>
            <a:r>
              <a:rPr b="1" i="0" lang="en" sz="1400" u="none" cap="none" strike="noStrike">
                <a:solidFill>
                  <a:schemeClr val="dk1"/>
                </a:solidFill>
                <a:latin typeface="Rubik"/>
                <a:ea typeface="Rubik"/>
                <a:cs typeface="Rubik"/>
                <a:sym typeface="Rubik"/>
              </a:rPr>
              <a:t>&gt; | </a:t>
            </a:r>
            <a:r>
              <a:rPr b="1" i="0" lang="en" sz="1400" u="none" cap="none" strike="noStrike">
                <a:solidFill>
                  <a:schemeClr val="accent5"/>
                </a:solidFill>
                <a:latin typeface="Rubik"/>
                <a:ea typeface="Rubik"/>
                <a:cs typeface="Rubik"/>
                <a:sym typeface="Rubik"/>
              </a:rPr>
              <a:t>&lt;</a:t>
            </a:r>
            <a:r>
              <a:rPr b="1" i="0" lang="en" sz="1400" u="sng" cap="none" strike="noStrike">
                <a:solidFill>
                  <a:schemeClr val="hlink"/>
                </a:solidFill>
                <a:latin typeface="Rubik"/>
                <a:ea typeface="Rubik"/>
                <a:cs typeface="Rubik"/>
                <a:sym typeface="Rubik"/>
                <a:hlinkClick r:id="rId9"/>
              </a:rPr>
              <a:t>link certificate</a:t>
            </a:r>
            <a:r>
              <a:rPr b="1" i="0" lang="en" sz="1400" u="none" cap="none" strike="noStrike">
                <a:solidFill>
                  <a:schemeClr val="accent5"/>
                </a:solidFill>
                <a:latin typeface="Rubik"/>
                <a:ea typeface="Rubik"/>
                <a:cs typeface="Rubik"/>
                <a:sym typeface="Rubik"/>
              </a:rPr>
              <a:t>&gt;			&lt;</a:t>
            </a:r>
            <a:r>
              <a:rPr b="1" lang="en">
                <a:solidFill>
                  <a:schemeClr val="accent5"/>
                </a:solidFill>
                <a:latin typeface="Rubik"/>
                <a:ea typeface="Rubik"/>
                <a:cs typeface="Rubik"/>
                <a:sym typeface="Rubik"/>
              </a:rPr>
              <a:t>Dec</a:t>
            </a:r>
            <a:r>
              <a:rPr b="1" i="0" lang="en" sz="1400" u="none" cap="none" strike="noStrike">
                <a:solidFill>
                  <a:schemeClr val="accent5"/>
                </a:solidFill>
                <a:latin typeface="Rubik"/>
                <a:ea typeface="Rubik"/>
                <a:cs typeface="Rubik"/>
                <a:sym typeface="Rubik"/>
              </a:rPr>
              <a:t>, </a:t>
            </a:r>
            <a:r>
              <a:rPr b="1" lang="en">
                <a:solidFill>
                  <a:schemeClr val="accent5"/>
                </a:solidFill>
                <a:latin typeface="Rubik"/>
                <a:ea typeface="Rubik"/>
                <a:cs typeface="Rubik"/>
                <a:sym typeface="Rubik"/>
              </a:rPr>
              <a:t>2024</a:t>
            </a:r>
            <a:r>
              <a:rPr b="1" i="0" lang="en" sz="1400" u="none" cap="none" strike="noStrike">
                <a:solidFill>
                  <a:schemeClr val="accent5"/>
                </a:solidFill>
                <a:latin typeface="Rubik"/>
                <a:ea typeface="Rubik"/>
                <a:cs typeface="Rubik"/>
                <a:sym typeface="Rubik"/>
              </a:rPr>
              <a:t>&gt;</a:t>
            </a:r>
            <a:endParaRPr b="1" i="0" sz="1400" u="none" cap="none" strike="noStrike">
              <a:solidFill>
                <a:schemeClr val="accent5"/>
              </a:solidFill>
              <a:latin typeface="Rubik"/>
              <a:ea typeface="Rubik"/>
              <a:cs typeface="Rubik"/>
              <a:sym typeface="Rubik"/>
            </a:endParaRPr>
          </a:p>
          <a:p>
            <a:pPr indent="0" lvl="0" marL="0" rtl="0" algn="just">
              <a:lnSpc>
                <a:spcPct val="200000"/>
              </a:lnSpc>
              <a:spcBef>
                <a:spcPts val="0"/>
              </a:spcBef>
              <a:spcAft>
                <a:spcPts val="0"/>
              </a:spcAft>
              <a:buClr>
                <a:schemeClr val="dk1"/>
              </a:buClr>
              <a:buSzPts val="1100"/>
              <a:buFont typeface="Arial"/>
              <a:buNone/>
            </a:pPr>
            <a:r>
              <a:rPr b="1" lang="en">
                <a:solidFill>
                  <a:schemeClr val="dk1"/>
                </a:solidFill>
                <a:latin typeface="Rubik"/>
                <a:ea typeface="Rubik"/>
                <a:cs typeface="Rubik"/>
                <a:sym typeface="Rubik"/>
              </a:rPr>
              <a:t>and many more…</a:t>
            </a:r>
            <a:endParaRPr b="1">
              <a:solidFill>
                <a:schemeClr val="accent5"/>
              </a:solidFill>
              <a:latin typeface="Rubik"/>
              <a:ea typeface="Rubik"/>
              <a:cs typeface="Rubik"/>
              <a:sym typeface="Rubik"/>
            </a:endParaRPr>
          </a:p>
        </p:txBody>
      </p:sp>
      <p:sp>
        <p:nvSpPr>
          <p:cNvPr id="86" name="Google Shape;86;p15"/>
          <p:cNvSpPr txBox="1"/>
          <p:nvPr/>
        </p:nvSpPr>
        <p:spPr>
          <a:xfrm>
            <a:off x="340500" y="452038"/>
            <a:ext cx="84630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0"/>
              <a:buFont typeface="Arial"/>
              <a:buNone/>
            </a:pPr>
            <a:r>
              <a:rPr b="1" i="0" lang="en" sz="3000" u="none" cap="none" strike="noStrike">
                <a:solidFill>
                  <a:srgbClr val="000000"/>
                </a:solidFill>
                <a:latin typeface="Rubik"/>
                <a:ea typeface="Rubik"/>
                <a:cs typeface="Rubik"/>
                <a:sym typeface="Rubik"/>
              </a:rPr>
              <a:t>Courses and </a:t>
            </a:r>
            <a:r>
              <a:rPr b="1" i="0" lang="en" sz="3000" u="none" cap="none" strike="noStrike">
                <a:solidFill>
                  <a:schemeClr val="accent5"/>
                </a:solidFill>
                <a:latin typeface="Rubik"/>
                <a:ea typeface="Rubik"/>
                <a:cs typeface="Rubik"/>
                <a:sym typeface="Rubik"/>
              </a:rPr>
              <a:t>Certification</a:t>
            </a:r>
            <a:endParaRPr b="1" i="0" sz="3000" u="none" cap="none" strike="noStrike">
              <a:solidFill>
                <a:schemeClr val="accent5"/>
              </a:solidFill>
              <a:latin typeface="Rubik"/>
              <a:ea typeface="Rubik"/>
              <a:cs typeface="Rubik"/>
              <a:sym typeface="Rubik"/>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42"/>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394" name="Google Shape;394;p42"/>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395" name="Google Shape;395;p42"/>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4"/>
            </a:pPr>
            <a:r>
              <a:rPr b="1" lang="en" sz="2700">
                <a:latin typeface="Rubik"/>
                <a:ea typeface="Rubik"/>
                <a:cs typeface="Rubik"/>
                <a:sym typeface="Rubik"/>
              </a:rPr>
              <a:t>Data </a:t>
            </a:r>
            <a:r>
              <a:rPr b="1" lang="en" sz="2700">
                <a:solidFill>
                  <a:schemeClr val="accent5"/>
                </a:solidFill>
                <a:latin typeface="Rubik"/>
                <a:ea typeface="Rubik"/>
                <a:cs typeface="Rubik"/>
                <a:sym typeface="Rubik"/>
              </a:rPr>
              <a:t>Preparation</a:t>
            </a:r>
            <a:endParaRPr b="1" sz="2700">
              <a:solidFill>
                <a:schemeClr val="accent5"/>
              </a:solidFill>
              <a:latin typeface="Rubik"/>
              <a:ea typeface="Rubik"/>
              <a:cs typeface="Rubik"/>
              <a:sym typeface="Rubik"/>
            </a:endParaRPr>
          </a:p>
        </p:txBody>
      </p:sp>
      <p:pic>
        <p:nvPicPr>
          <p:cNvPr id="396" name="Google Shape;396;p42"/>
          <p:cNvPicPr preferRelativeResize="0"/>
          <p:nvPr/>
        </p:nvPicPr>
        <p:blipFill>
          <a:blip r:embed="rId5">
            <a:alphaModFix/>
          </a:blip>
          <a:stretch>
            <a:fillRect/>
          </a:stretch>
        </p:blipFill>
        <p:spPr>
          <a:xfrm>
            <a:off x="7146987" y="4376650"/>
            <a:ext cx="1570525" cy="583146"/>
          </a:xfrm>
          <a:prstGeom prst="rect">
            <a:avLst/>
          </a:prstGeom>
          <a:noFill/>
          <a:ln>
            <a:noFill/>
          </a:ln>
        </p:spPr>
      </p:pic>
      <p:sp>
        <p:nvSpPr>
          <p:cNvPr id="397" name="Google Shape;397;p42"/>
          <p:cNvSpPr txBox="1"/>
          <p:nvPr/>
        </p:nvSpPr>
        <p:spPr>
          <a:xfrm>
            <a:off x="340500" y="976150"/>
            <a:ext cx="5171700" cy="4002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
                <a:solidFill>
                  <a:schemeClr val="dk1"/>
                </a:solidFill>
                <a:latin typeface="Rubik"/>
                <a:ea typeface="Rubik"/>
                <a:cs typeface="Rubik"/>
                <a:sym typeface="Rubik"/>
              </a:rPr>
              <a:t>Outlier Detection</a:t>
            </a:r>
            <a:endParaRPr b="1">
              <a:solidFill>
                <a:schemeClr val="dk1"/>
              </a:solidFill>
              <a:latin typeface="Rubik"/>
              <a:ea typeface="Rubik"/>
              <a:cs typeface="Rubik"/>
              <a:sym typeface="Rubik"/>
            </a:endParaRPr>
          </a:p>
        </p:txBody>
      </p:sp>
      <p:sp>
        <p:nvSpPr>
          <p:cNvPr id="398" name="Google Shape;398;p42"/>
          <p:cNvSpPr txBox="1"/>
          <p:nvPr/>
        </p:nvSpPr>
        <p:spPr>
          <a:xfrm>
            <a:off x="4718325" y="388225"/>
            <a:ext cx="1570500" cy="3387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000">
                <a:solidFill>
                  <a:schemeClr val="dk1"/>
                </a:solidFill>
                <a:latin typeface="Rubik"/>
                <a:ea typeface="Rubik"/>
                <a:cs typeface="Rubik"/>
                <a:sym typeface="Rubik"/>
              </a:rPr>
              <a:t>Duplication Data check</a:t>
            </a:r>
            <a:endParaRPr sz="1000">
              <a:solidFill>
                <a:schemeClr val="dk1"/>
              </a:solidFill>
              <a:latin typeface="Rubik"/>
              <a:ea typeface="Rubik"/>
              <a:cs typeface="Rubik"/>
              <a:sym typeface="Rubik"/>
            </a:endParaRPr>
          </a:p>
        </p:txBody>
      </p:sp>
      <p:sp>
        <p:nvSpPr>
          <p:cNvPr id="399" name="Google Shape;399;p42"/>
          <p:cNvSpPr txBox="1"/>
          <p:nvPr/>
        </p:nvSpPr>
        <p:spPr>
          <a:xfrm>
            <a:off x="695875" y="2856150"/>
            <a:ext cx="2044200" cy="369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Fill ‘ ’ with feature name</a:t>
            </a:r>
            <a:endParaRPr sz="1200">
              <a:solidFill>
                <a:schemeClr val="dk1"/>
              </a:solidFill>
              <a:latin typeface="Rubik"/>
              <a:ea typeface="Rubik"/>
              <a:cs typeface="Rubik"/>
              <a:sym typeface="Rubik"/>
            </a:endParaRPr>
          </a:p>
        </p:txBody>
      </p:sp>
      <p:pic>
        <p:nvPicPr>
          <p:cNvPr id="400" name="Google Shape;400;p42"/>
          <p:cNvPicPr preferRelativeResize="0"/>
          <p:nvPr/>
        </p:nvPicPr>
        <p:blipFill>
          <a:blip r:embed="rId6">
            <a:alphaModFix/>
          </a:blip>
          <a:stretch>
            <a:fillRect/>
          </a:stretch>
        </p:blipFill>
        <p:spPr>
          <a:xfrm>
            <a:off x="340500" y="1376350"/>
            <a:ext cx="2754975" cy="867050"/>
          </a:xfrm>
          <a:prstGeom prst="rect">
            <a:avLst/>
          </a:prstGeom>
          <a:noFill/>
          <a:ln>
            <a:noFill/>
          </a:ln>
        </p:spPr>
      </p:pic>
      <p:pic>
        <p:nvPicPr>
          <p:cNvPr id="401" name="Google Shape;401;p42"/>
          <p:cNvPicPr preferRelativeResize="0"/>
          <p:nvPr/>
        </p:nvPicPr>
        <p:blipFill>
          <a:blip r:embed="rId7">
            <a:alphaModFix/>
          </a:blip>
          <a:stretch>
            <a:fillRect/>
          </a:stretch>
        </p:blipFill>
        <p:spPr>
          <a:xfrm>
            <a:off x="4572000" y="1298838"/>
            <a:ext cx="3695700" cy="333375"/>
          </a:xfrm>
          <a:prstGeom prst="rect">
            <a:avLst/>
          </a:prstGeom>
          <a:noFill/>
          <a:ln>
            <a:noFill/>
          </a:ln>
        </p:spPr>
      </p:pic>
      <p:pic>
        <p:nvPicPr>
          <p:cNvPr id="402" name="Google Shape;402;p42"/>
          <p:cNvPicPr preferRelativeResize="0"/>
          <p:nvPr/>
        </p:nvPicPr>
        <p:blipFill>
          <a:blip r:embed="rId8">
            <a:alphaModFix/>
          </a:blip>
          <a:stretch>
            <a:fillRect/>
          </a:stretch>
        </p:blipFill>
        <p:spPr>
          <a:xfrm>
            <a:off x="5042363" y="1718575"/>
            <a:ext cx="2754975" cy="2315845"/>
          </a:xfrm>
          <a:prstGeom prst="rect">
            <a:avLst/>
          </a:prstGeom>
          <a:noFill/>
          <a:ln>
            <a:noFill/>
          </a:ln>
        </p:spPr>
      </p:pic>
      <p:sp>
        <p:nvSpPr>
          <p:cNvPr id="403" name="Google Shape;403;p42"/>
          <p:cNvSpPr txBox="1"/>
          <p:nvPr/>
        </p:nvSpPr>
        <p:spPr>
          <a:xfrm>
            <a:off x="5220013" y="4120775"/>
            <a:ext cx="2399700" cy="369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Visualize feature with Boxplot</a:t>
            </a:r>
            <a:endParaRPr sz="1200">
              <a:solidFill>
                <a:schemeClr val="dk1"/>
              </a:solidFill>
              <a:latin typeface="Rubik"/>
              <a:ea typeface="Rubik"/>
              <a:cs typeface="Rubik"/>
              <a:sym typeface="Rubik"/>
            </a:endParaRPr>
          </a:p>
        </p:txBody>
      </p:sp>
      <p:pic>
        <p:nvPicPr>
          <p:cNvPr id="404" name="Google Shape;404;p42"/>
          <p:cNvPicPr preferRelativeResize="0"/>
          <p:nvPr/>
        </p:nvPicPr>
        <p:blipFill>
          <a:blip r:embed="rId9">
            <a:alphaModFix/>
          </a:blip>
          <a:stretch>
            <a:fillRect/>
          </a:stretch>
        </p:blipFill>
        <p:spPr>
          <a:xfrm>
            <a:off x="340500" y="2380425"/>
            <a:ext cx="4448866" cy="3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43"/>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410" name="Google Shape;410;p43"/>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411" name="Google Shape;411;p43"/>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4"/>
            </a:pPr>
            <a:r>
              <a:rPr b="1" lang="en" sz="2700">
                <a:latin typeface="Rubik"/>
                <a:ea typeface="Rubik"/>
                <a:cs typeface="Rubik"/>
                <a:sym typeface="Rubik"/>
              </a:rPr>
              <a:t>Data </a:t>
            </a:r>
            <a:r>
              <a:rPr b="1" lang="en" sz="2700">
                <a:solidFill>
                  <a:schemeClr val="accent5"/>
                </a:solidFill>
                <a:latin typeface="Rubik"/>
                <a:ea typeface="Rubik"/>
                <a:cs typeface="Rubik"/>
                <a:sym typeface="Rubik"/>
              </a:rPr>
              <a:t>Preparation</a:t>
            </a:r>
            <a:endParaRPr b="1" sz="2700">
              <a:solidFill>
                <a:schemeClr val="accent5"/>
              </a:solidFill>
              <a:latin typeface="Rubik"/>
              <a:ea typeface="Rubik"/>
              <a:cs typeface="Rubik"/>
              <a:sym typeface="Rubik"/>
            </a:endParaRPr>
          </a:p>
        </p:txBody>
      </p:sp>
      <p:pic>
        <p:nvPicPr>
          <p:cNvPr id="412" name="Google Shape;412;p43"/>
          <p:cNvPicPr preferRelativeResize="0"/>
          <p:nvPr/>
        </p:nvPicPr>
        <p:blipFill>
          <a:blip r:embed="rId5">
            <a:alphaModFix/>
          </a:blip>
          <a:stretch>
            <a:fillRect/>
          </a:stretch>
        </p:blipFill>
        <p:spPr>
          <a:xfrm>
            <a:off x="7146987" y="4376650"/>
            <a:ext cx="1570525" cy="583146"/>
          </a:xfrm>
          <a:prstGeom prst="rect">
            <a:avLst/>
          </a:prstGeom>
          <a:noFill/>
          <a:ln>
            <a:noFill/>
          </a:ln>
        </p:spPr>
      </p:pic>
      <p:sp>
        <p:nvSpPr>
          <p:cNvPr id="413" name="Google Shape;413;p43"/>
          <p:cNvSpPr txBox="1"/>
          <p:nvPr/>
        </p:nvSpPr>
        <p:spPr>
          <a:xfrm>
            <a:off x="340500" y="976150"/>
            <a:ext cx="5171700" cy="4002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
                <a:solidFill>
                  <a:schemeClr val="dk1"/>
                </a:solidFill>
                <a:latin typeface="Rubik"/>
                <a:ea typeface="Rubik"/>
                <a:cs typeface="Rubik"/>
                <a:sym typeface="Rubik"/>
              </a:rPr>
              <a:t>Split train &amp; test</a:t>
            </a:r>
            <a:endParaRPr b="1">
              <a:solidFill>
                <a:schemeClr val="dk1"/>
              </a:solidFill>
              <a:latin typeface="Rubik"/>
              <a:ea typeface="Rubik"/>
              <a:cs typeface="Rubik"/>
              <a:sym typeface="Rubik"/>
            </a:endParaRPr>
          </a:p>
        </p:txBody>
      </p:sp>
      <p:sp>
        <p:nvSpPr>
          <p:cNvPr id="414" name="Google Shape;414;p43"/>
          <p:cNvSpPr txBox="1"/>
          <p:nvPr/>
        </p:nvSpPr>
        <p:spPr>
          <a:xfrm>
            <a:off x="4718325" y="388225"/>
            <a:ext cx="1570500" cy="3387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000">
                <a:solidFill>
                  <a:schemeClr val="dk1"/>
                </a:solidFill>
                <a:latin typeface="Rubik"/>
                <a:ea typeface="Rubik"/>
                <a:cs typeface="Rubik"/>
                <a:sym typeface="Rubik"/>
              </a:rPr>
              <a:t>Duplication Data check</a:t>
            </a:r>
            <a:endParaRPr sz="1000">
              <a:solidFill>
                <a:schemeClr val="dk1"/>
              </a:solidFill>
              <a:latin typeface="Rubik"/>
              <a:ea typeface="Rubik"/>
              <a:cs typeface="Rubik"/>
              <a:sym typeface="Rubik"/>
            </a:endParaRPr>
          </a:p>
        </p:txBody>
      </p:sp>
      <p:pic>
        <p:nvPicPr>
          <p:cNvPr id="415" name="Google Shape;415;p43"/>
          <p:cNvPicPr preferRelativeResize="0"/>
          <p:nvPr/>
        </p:nvPicPr>
        <p:blipFill>
          <a:blip r:embed="rId6">
            <a:alphaModFix/>
          </a:blip>
          <a:stretch>
            <a:fillRect/>
          </a:stretch>
        </p:blipFill>
        <p:spPr>
          <a:xfrm>
            <a:off x="1986150" y="1476447"/>
            <a:ext cx="5171701" cy="442270"/>
          </a:xfrm>
          <a:prstGeom prst="rect">
            <a:avLst/>
          </a:prstGeom>
          <a:noFill/>
          <a:ln>
            <a:noFill/>
          </a:ln>
        </p:spPr>
      </p:pic>
      <p:pic>
        <p:nvPicPr>
          <p:cNvPr id="416" name="Google Shape;416;p43"/>
          <p:cNvPicPr preferRelativeResize="0"/>
          <p:nvPr/>
        </p:nvPicPr>
        <p:blipFill>
          <a:blip r:embed="rId7">
            <a:alphaModFix/>
          </a:blip>
          <a:stretch>
            <a:fillRect/>
          </a:stretch>
        </p:blipFill>
        <p:spPr>
          <a:xfrm>
            <a:off x="2143125" y="2668238"/>
            <a:ext cx="4857750" cy="1057275"/>
          </a:xfrm>
          <a:prstGeom prst="rect">
            <a:avLst/>
          </a:prstGeom>
          <a:noFill/>
          <a:ln>
            <a:noFill/>
          </a:ln>
        </p:spPr>
      </p:pic>
      <p:sp>
        <p:nvSpPr>
          <p:cNvPr id="417" name="Google Shape;417;p43"/>
          <p:cNvSpPr txBox="1"/>
          <p:nvPr/>
        </p:nvSpPr>
        <p:spPr>
          <a:xfrm>
            <a:off x="340500" y="2018825"/>
            <a:ext cx="5171700" cy="4002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
                <a:solidFill>
                  <a:schemeClr val="dk1"/>
                </a:solidFill>
                <a:latin typeface="Rubik"/>
                <a:ea typeface="Rubik"/>
                <a:cs typeface="Rubik"/>
                <a:sym typeface="Rubik"/>
              </a:rPr>
              <a:t>Convert to CSV</a:t>
            </a:r>
            <a:endParaRPr b="1">
              <a:solidFill>
                <a:schemeClr val="dk1"/>
              </a:solidFill>
              <a:latin typeface="Rubik"/>
              <a:ea typeface="Rubik"/>
              <a:cs typeface="Rubik"/>
              <a:sym typeface="Rubik"/>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44"/>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423" name="Google Shape;423;p44"/>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424" name="Google Shape;424;p44"/>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5"/>
            </a:pPr>
            <a:r>
              <a:rPr b="1" lang="en" sz="2700">
                <a:latin typeface="Rubik"/>
                <a:ea typeface="Rubik"/>
                <a:cs typeface="Rubik"/>
                <a:sym typeface="Rubik"/>
              </a:rPr>
              <a:t>Data </a:t>
            </a:r>
            <a:r>
              <a:rPr b="1" lang="en" sz="2700">
                <a:solidFill>
                  <a:schemeClr val="accent5"/>
                </a:solidFill>
                <a:latin typeface="Rubik"/>
                <a:ea typeface="Rubik"/>
                <a:cs typeface="Rubik"/>
                <a:sym typeface="Rubik"/>
              </a:rPr>
              <a:t>Modeling</a:t>
            </a:r>
            <a:endParaRPr b="1" sz="2700">
              <a:solidFill>
                <a:schemeClr val="accent5"/>
              </a:solidFill>
              <a:latin typeface="Rubik"/>
              <a:ea typeface="Rubik"/>
              <a:cs typeface="Rubik"/>
              <a:sym typeface="Rubik"/>
            </a:endParaRPr>
          </a:p>
        </p:txBody>
      </p:sp>
      <p:pic>
        <p:nvPicPr>
          <p:cNvPr id="425" name="Google Shape;425;p44"/>
          <p:cNvPicPr preferRelativeResize="0"/>
          <p:nvPr/>
        </p:nvPicPr>
        <p:blipFill>
          <a:blip r:embed="rId5">
            <a:alphaModFix/>
          </a:blip>
          <a:stretch>
            <a:fillRect/>
          </a:stretch>
        </p:blipFill>
        <p:spPr>
          <a:xfrm>
            <a:off x="7146987" y="4376650"/>
            <a:ext cx="1570525" cy="583146"/>
          </a:xfrm>
          <a:prstGeom prst="rect">
            <a:avLst/>
          </a:prstGeom>
          <a:noFill/>
          <a:ln>
            <a:noFill/>
          </a:ln>
        </p:spPr>
      </p:pic>
      <p:sp>
        <p:nvSpPr>
          <p:cNvPr id="426" name="Google Shape;426;p44"/>
          <p:cNvSpPr txBox="1"/>
          <p:nvPr/>
        </p:nvSpPr>
        <p:spPr>
          <a:xfrm>
            <a:off x="340500" y="976150"/>
            <a:ext cx="5171700" cy="4002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
                <a:solidFill>
                  <a:schemeClr val="dk1"/>
                </a:solidFill>
                <a:latin typeface="Rubik"/>
                <a:ea typeface="Rubik"/>
                <a:cs typeface="Rubik"/>
                <a:sym typeface="Rubik"/>
              </a:rPr>
              <a:t>1. </a:t>
            </a:r>
            <a:r>
              <a:rPr b="1" lang="en">
                <a:solidFill>
                  <a:schemeClr val="dk1"/>
                </a:solidFill>
                <a:latin typeface="Rubik"/>
                <a:ea typeface="Rubik"/>
                <a:cs typeface="Rubik"/>
                <a:sym typeface="Rubik"/>
              </a:rPr>
              <a:t>Logistic Regression</a:t>
            </a:r>
            <a:endParaRPr b="1">
              <a:solidFill>
                <a:schemeClr val="dk1"/>
              </a:solidFill>
              <a:latin typeface="Rubik"/>
              <a:ea typeface="Rubik"/>
              <a:cs typeface="Rubik"/>
              <a:sym typeface="Rubik"/>
            </a:endParaRPr>
          </a:p>
        </p:txBody>
      </p:sp>
      <p:pic>
        <p:nvPicPr>
          <p:cNvPr id="427" name="Google Shape;427;p44"/>
          <p:cNvPicPr preferRelativeResize="0"/>
          <p:nvPr/>
        </p:nvPicPr>
        <p:blipFill>
          <a:blip r:embed="rId6">
            <a:alphaModFix/>
          </a:blip>
          <a:stretch>
            <a:fillRect/>
          </a:stretch>
        </p:blipFill>
        <p:spPr>
          <a:xfrm>
            <a:off x="2299807" y="1362850"/>
            <a:ext cx="4544375" cy="2417800"/>
          </a:xfrm>
          <a:prstGeom prst="rect">
            <a:avLst/>
          </a:prstGeom>
          <a:noFill/>
          <a:ln>
            <a:noFill/>
          </a:ln>
        </p:spPr>
      </p:pic>
      <p:sp>
        <p:nvSpPr>
          <p:cNvPr id="428" name="Google Shape;428;p44"/>
          <p:cNvSpPr txBox="1"/>
          <p:nvPr/>
        </p:nvSpPr>
        <p:spPr>
          <a:xfrm>
            <a:off x="340500" y="3926475"/>
            <a:ext cx="4487700" cy="12006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Pipeline : Standardize Flow of Preprocess Data</a:t>
            </a:r>
            <a:endParaRPr sz="1200">
              <a:solidFill>
                <a:schemeClr val="dk1"/>
              </a:solidFill>
              <a:latin typeface="Rubik"/>
              <a:ea typeface="Rubik"/>
              <a:cs typeface="Rubik"/>
              <a:sym typeface="Rubik"/>
            </a:endParaRPr>
          </a:p>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StandardScaler() : Standardize Data</a:t>
            </a:r>
            <a:endParaRPr sz="1200">
              <a:solidFill>
                <a:schemeClr val="dk1"/>
              </a:solidFill>
              <a:latin typeface="Rubik"/>
              <a:ea typeface="Rubik"/>
              <a:cs typeface="Rubik"/>
              <a:sym typeface="Rubik"/>
            </a:endParaRPr>
          </a:p>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Stratified K-Fold : Batch Data when Training into K subsets</a:t>
            </a:r>
            <a:endParaRPr sz="1200">
              <a:solidFill>
                <a:schemeClr val="dk1"/>
              </a:solidFill>
              <a:latin typeface="Rubik"/>
              <a:ea typeface="Rubik"/>
              <a:cs typeface="Rubik"/>
              <a:sym typeface="Rubik"/>
            </a:endParaRPr>
          </a:p>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Grid Search : Find the best Parameter &amp; Score</a:t>
            </a:r>
            <a:endParaRPr sz="1200">
              <a:solidFill>
                <a:schemeClr val="dk1"/>
              </a:solidFill>
              <a:latin typeface="Rubik"/>
              <a:ea typeface="Rubik"/>
              <a:cs typeface="Rubik"/>
              <a:sym typeface="Rubi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45"/>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434" name="Google Shape;434;p45"/>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435" name="Google Shape;435;p45"/>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5"/>
            </a:pPr>
            <a:r>
              <a:rPr b="1" lang="en" sz="2700">
                <a:latin typeface="Rubik"/>
                <a:ea typeface="Rubik"/>
                <a:cs typeface="Rubik"/>
                <a:sym typeface="Rubik"/>
              </a:rPr>
              <a:t>Data </a:t>
            </a:r>
            <a:r>
              <a:rPr b="1" lang="en" sz="2700">
                <a:solidFill>
                  <a:schemeClr val="accent5"/>
                </a:solidFill>
                <a:latin typeface="Rubik"/>
                <a:ea typeface="Rubik"/>
                <a:cs typeface="Rubik"/>
                <a:sym typeface="Rubik"/>
              </a:rPr>
              <a:t>Modeling</a:t>
            </a:r>
            <a:endParaRPr b="1" sz="2700">
              <a:solidFill>
                <a:schemeClr val="accent5"/>
              </a:solidFill>
              <a:latin typeface="Rubik"/>
              <a:ea typeface="Rubik"/>
              <a:cs typeface="Rubik"/>
              <a:sym typeface="Rubik"/>
            </a:endParaRPr>
          </a:p>
        </p:txBody>
      </p:sp>
      <p:pic>
        <p:nvPicPr>
          <p:cNvPr id="436" name="Google Shape;436;p45"/>
          <p:cNvPicPr preferRelativeResize="0"/>
          <p:nvPr/>
        </p:nvPicPr>
        <p:blipFill>
          <a:blip r:embed="rId5">
            <a:alphaModFix/>
          </a:blip>
          <a:stretch>
            <a:fillRect/>
          </a:stretch>
        </p:blipFill>
        <p:spPr>
          <a:xfrm>
            <a:off x="7146987" y="4376650"/>
            <a:ext cx="1570525" cy="583146"/>
          </a:xfrm>
          <a:prstGeom prst="rect">
            <a:avLst/>
          </a:prstGeom>
          <a:noFill/>
          <a:ln>
            <a:noFill/>
          </a:ln>
        </p:spPr>
      </p:pic>
      <p:sp>
        <p:nvSpPr>
          <p:cNvPr id="437" name="Google Shape;437;p45"/>
          <p:cNvSpPr txBox="1"/>
          <p:nvPr/>
        </p:nvSpPr>
        <p:spPr>
          <a:xfrm>
            <a:off x="340500" y="976150"/>
            <a:ext cx="5171700" cy="4002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
                <a:solidFill>
                  <a:schemeClr val="dk1"/>
                </a:solidFill>
                <a:latin typeface="Rubik"/>
                <a:ea typeface="Rubik"/>
                <a:cs typeface="Rubik"/>
                <a:sym typeface="Rubik"/>
              </a:rPr>
              <a:t>2. Random Forest</a:t>
            </a:r>
            <a:endParaRPr b="1">
              <a:solidFill>
                <a:schemeClr val="dk1"/>
              </a:solidFill>
              <a:latin typeface="Rubik"/>
              <a:ea typeface="Rubik"/>
              <a:cs typeface="Rubik"/>
              <a:sym typeface="Rubik"/>
            </a:endParaRPr>
          </a:p>
        </p:txBody>
      </p:sp>
      <p:sp>
        <p:nvSpPr>
          <p:cNvPr id="438" name="Google Shape;438;p45"/>
          <p:cNvSpPr txBox="1"/>
          <p:nvPr/>
        </p:nvSpPr>
        <p:spPr>
          <a:xfrm>
            <a:off x="340500" y="3926475"/>
            <a:ext cx="4487700" cy="369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Imdbpipeline : Apply SMOTE</a:t>
            </a:r>
            <a:endParaRPr sz="1200">
              <a:solidFill>
                <a:schemeClr val="dk1"/>
              </a:solidFill>
              <a:latin typeface="Rubik"/>
              <a:ea typeface="Rubik"/>
              <a:cs typeface="Rubik"/>
              <a:sym typeface="Rubik"/>
            </a:endParaRPr>
          </a:p>
        </p:txBody>
      </p:sp>
      <p:pic>
        <p:nvPicPr>
          <p:cNvPr id="439" name="Google Shape;439;p45"/>
          <p:cNvPicPr preferRelativeResize="0"/>
          <p:nvPr/>
        </p:nvPicPr>
        <p:blipFill>
          <a:blip r:embed="rId6">
            <a:alphaModFix/>
          </a:blip>
          <a:stretch>
            <a:fillRect/>
          </a:stretch>
        </p:blipFill>
        <p:spPr>
          <a:xfrm>
            <a:off x="383500" y="1547825"/>
            <a:ext cx="8377001" cy="84098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46"/>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445" name="Google Shape;445;p46"/>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446" name="Google Shape;446;p46"/>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6"/>
            </a:pPr>
            <a:r>
              <a:rPr b="1" lang="en" sz="2700">
                <a:latin typeface="Rubik"/>
                <a:ea typeface="Rubik"/>
                <a:cs typeface="Rubik"/>
                <a:sym typeface="Rubik"/>
              </a:rPr>
              <a:t>Evaluation</a:t>
            </a:r>
            <a:endParaRPr b="1" sz="2700">
              <a:latin typeface="Rubik"/>
              <a:ea typeface="Rubik"/>
              <a:cs typeface="Rubik"/>
              <a:sym typeface="Rubik"/>
            </a:endParaRPr>
          </a:p>
        </p:txBody>
      </p:sp>
      <p:pic>
        <p:nvPicPr>
          <p:cNvPr id="447" name="Google Shape;447;p46"/>
          <p:cNvPicPr preferRelativeResize="0"/>
          <p:nvPr/>
        </p:nvPicPr>
        <p:blipFill>
          <a:blip r:embed="rId5">
            <a:alphaModFix/>
          </a:blip>
          <a:stretch>
            <a:fillRect/>
          </a:stretch>
        </p:blipFill>
        <p:spPr>
          <a:xfrm>
            <a:off x="7146987" y="4376650"/>
            <a:ext cx="1570525" cy="583146"/>
          </a:xfrm>
          <a:prstGeom prst="rect">
            <a:avLst/>
          </a:prstGeom>
          <a:noFill/>
          <a:ln>
            <a:noFill/>
          </a:ln>
        </p:spPr>
      </p:pic>
      <p:graphicFrame>
        <p:nvGraphicFramePr>
          <p:cNvPr id="448" name="Google Shape;448;p46"/>
          <p:cNvGraphicFramePr/>
          <p:nvPr/>
        </p:nvGraphicFramePr>
        <p:xfrm>
          <a:off x="952500" y="1977450"/>
          <a:ext cx="3000000" cy="3000000"/>
        </p:xfrm>
        <a:graphic>
          <a:graphicData uri="http://schemas.openxmlformats.org/drawingml/2006/table">
            <a:tbl>
              <a:tblPr>
                <a:noFill/>
                <a:tableStyleId>{193A4B3A-0D73-458B-BF7C-4F5AD6E4241C}</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a:t>Train Accuracy</a:t>
                      </a:r>
                      <a:endParaRPr b="1"/>
                    </a:p>
                  </a:txBody>
                  <a:tcPr marT="91425" marB="91425" marR="91425" marL="91425"/>
                </a:tc>
                <a:tc>
                  <a:txBody>
                    <a:bodyPr/>
                    <a:lstStyle/>
                    <a:p>
                      <a:pPr indent="0" lvl="0" marL="0" rtl="0" algn="l">
                        <a:spcBef>
                          <a:spcPts val="0"/>
                        </a:spcBef>
                        <a:spcAft>
                          <a:spcPts val="0"/>
                        </a:spcAft>
                        <a:buNone/>
                      </a:pPr>
                      <a:r>
                        <a:rPr b="1" lang="en"/>
                        <a:t>Test Accuracy</a:t>
                      </a:r>
                      <a:endParaRPr b="1"/>
                    </a:p>
                  </a:txBody>
                  <a:tcPr marT="91425" marB="91425" marR="91425" marL="91425"/>
                </a:tc>
                <a:tc>
                  <a:txBody>
                    <a:bodyPr/>
                    <a:lstStyle/>
                    <a:p>
                      <a:pPr indent="0" lvl="0" marL="0" rtl="0" algn="l">
                        <a:spcBef>
                          <a:spcPts val="0"/>
                        </a:spcBef>
                        <a:spcAft>
                          <a:spcPts val="0"/>
                        </a:spcAft>
                        <a:buNone/>
                      </a:pPr>
                      <a:r>
                        <a:rPr b="1" lang="en"/>
                        <a:t>F1 Score</a:t>
                      </a:r>
                      <a:endParaRPr b="1"/>
                    </a:p>
                  </a:txBody>
                  <a:tcPr marT="91425" marB="91425" marR="91425" marL="91425"/>
                </a:tc>
              </a:tr>
              <a:tr h="381000">
                <a:tc>
                  <a:txBody>
                    <a:bodyPr/>
                    <a:lstStyle/>
                    <a:p>
                      <a:pPr indent="0" lvl="0" marL="0" rtl="0" algn="l">
                        <a:spcBef>
                          <a:spcPts val="0"/>
                        </a:spcBef>
                        <a:spcAft>
                          <a:spcPts val="0"/>
                        </a:spcAft>
                        <a:buNone/>
                      </a:pPr>
                      <a:r>
                        <a:rPr b="1" lang="en"/>
                        <a:t>Logistic Regression</a:t>
                      </a:r>
                      <a:endParaRPr b="1"/>
                    </a:p>
                  </a:txBody>
                  <a:tcPr marT="91425" marB="91425" marR="91425" marL="91425"/>
                </a:tc>
                <a:tc>
                  <a:txBody>
                    <a:bodyPr/>
                    <a:lstStyle/>
                    <a:p>
                      <a:pPr indent="0" lvl="0" marL="0" rtl="0" algn="l">
                        <a:spcBef>
                          <a:spcPts val="0"/>
                        </a:spcBef>
                        <a:spcAft>
                          <a:spcPts val="0"/>
                        </a:spcAft>
                        <a:buNone/>
                      </a:pPr>
                      <a:r>
                        <a:rPr lang="en"/>
                        <a:t>97.11%</a:t>
                      </a:r>
                      <a:endParaRPr/>
                    </a:p>
                  </a:txBody>
                  <a:tcPr marT="91425" marB="91425" marR="91425" marL="91425"/>
                </a:tc>
                <a:tc>
                  <a:txBody>
                    <a:bodyPr/>
                    <a:lstStyle/>
                    <a:p>
                      <a:pPr indent="0" lvl="0" marL="0" rtl="0" algn="l">
                        <a:spcBef>
                          <a:spcPts val="0"/>
                        </a:spcBef>
                        <a:spcAft>
                          <a:spcPts val="0"/>
                        </a:spcAft>
                        <a:buNone/>
                      </a:pPr>
                      <a:r>
                        <a:rPr lang="en"/>
                        <a:t>97.05%</a:t>
                      </a:r>
                      <a:endParaRPr/>
                    </a:p>
                  </a:txBody>
                  <a:tcPr marT="91425" marB="91425" marR="91425" marL="91425"/>
                </a:tc>
                <a:tc>
                  <a:txBody>
                    <a:bodyPr/>
                    <a:lstStyle/>
                    <a:p>
                      <a:pPr indent="0" lvl="0" marL="0" rtl="0" algn="l">
                        <a:spcBef>
                          <a:spcPts val="0"/>
                        </a:spcBef>
                        <a:spcAft>
                          <a:spcPts val="0"/>
                        </a:spcAft>
                        <a:buNone/>
                      </a:pPr>
                      <a:r>
                        <a:rPr lang="en"/>
                        <a:t>85.9%</a:t>
                      </a:r>
                      <a:endParaRPr/>
                    </a:p>
                  </a:txBody>
                  <a:tcPr marT="91425" marB="91425" marR="91425" marL="91425"/>
                </a:tc>
              </a:tr>
              <a:tr h="381000">
                <a:tc>
                  <a:txBody>
                    <a:bodyPr/>
                    <a:lstStyle/>
                    <a:p>
                      <a:pPr indent="0" lvl="0" marL="0" rtl="0" algn="l">
                        <a:spcBef>
                          <a:spcPts val="0"/>
                        </a:spcBef>
                        <a:spcAft>
                          <a:spcPts val="0"/>
                        </a:spcAft>
                        <a:buNone/>
                      </a:pPr>
                      <a:r>
                        <a:rPr b="1" lang="en"/>
                        <a:t>Random Forest</a:t>
                      </a:r>
                      <a:endParaRPr b="1"/>
                    </a:p>
                  </a:txBody>
                  <a:tcPr marT="91425" marB="91425" marR="91425" marL="91425"/>
                </a:tc>
                <a:tc>
                  <a:txBody>
                    <a:bodyPr/>
                    <a:lstStyle/>
                    <a:p>
                      <a:pPr indent="0" lvl="0" marL="0" rtl="0" algn="l">
                        <a:spcBef>
                          <a:spcPts val="0"/>
                        </a:spcBef>
                        <a:spcAft>
                          <a:spcPts val="0"/>
                        </a:spcAft>
                        <a:buNone/>
                      </a:pPr>
                      <a:r>
                        <a:rPr lang="en"/>
                        <a:t>97.55%</a:t>
                      </a:r>
                      <a:endParaRPr/>
                    </a:p>
                  </a:txBody>
                  <a:tcPr marT="91425" marB="91425" marR="91425" marL="91425"/>
                </a:tc>
                <a:tc>
                  <a:txBody>
                    <a:bodyPr/>
                    <a:lstStyle/>
                    <a:p>
                      <a:pPr indent="0" lvl="0" marL="0" rtl="0" algn="l">
                        <a:spcBef>
                          <a:spcPts val="0"/>
                        </a:spcBef>
                        <a:spcAft>
                          <a:spcPts val="0"/>
                        </a:spcAft>
                        <a:buNone/>
                      </a:pPr>
                      <a:r>
                        <a:rPr lang="en"/>
                        <a:t>96.86%</a:t>
                      </a:r>
                      <a:endParaRPr/>
                    </a:p>
                  </a:txBody>
                  <a:tcPr marT="91425" marB="91425" marR="91425" marL="91425"/>
                </a:tc>
                <a:tc>
                  <a:txBody>
                    <a:bodyPr/>
                    <a:lstStyle/>
                    <a:p>
                      <a:pPr indent="0" lvl="0" marL="0" rtl="0" algn="l">
                        <a:spcBef>
                          <a:spcPts val="0"/>
                        </a:spcBef>
                        <a:spcAft>
                          <a:spcPts val="0"/>
                        </a:spcAft>
                        <a:buNone/>
                      </a:pPr>
                      <a:r>
                        <a:rPr lang="en"/>
                        <a:t>84.95%</a:t>
                      </a:r>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47"/>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454" name="Google Shape;454;p47"/>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455" name="Google Shape;455;p47"/>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7"/>
            </a:pPr>
            <a:r>
              <a:rPr b="1" lang="en" sz="2700">
                <a:latin typeface="Rubik"/>
                <a:ea typeface="Rubik"/>
                <a:cs typeface="Rubik"/>
                <a:sym typeface="Rubik"/>
              </a:rPr>
              <a:t>Conclusion</a:t>
            </a:r>
            <a:endParaRPr b="1" sz="2700">
              <a:latin typeface="Rubik"/>
              <a:ea typeface="Rubik"/>
              <a:cs typeface="Rubik"/>
              <a:sym typeface="Rubik"/>
            </a:endParaRPr>
          </a:p>
        </p:txBody>
      </p:sp>
      <p:pic>
        <p:nvPicPr>
          <p:cNvPr id="456" name="Google Shape;456;p47"/>
          <p:cNvPicPr preferRelativeResize="0"/>
          <p:nvPr/>
        </p:nvPicPr>
        <p:blipFill>
          <a:blip r:embed="rId5">
            <a:alphaModFix/>
          </a:blip>
          <a:stretch>
            <a:fillRect/>
          </a:stretch>
        </p:blipFill>
        <p:spPr>
          <a:xfrm>
            <a:off x="7146987" y="4376650"/>
            <a:ext cx="1570525" cy="583146"/>
          </a:xfrm>
          <a:prstGeom prst="rect">
            <a:avLst/>
          </a:prstGeom>
          <a:noFill/>
          <a:ln>
            <a:noFill/>
          </a:ln>
        </p:spPr>
      </p:pic>
      <p:sp>
        <p:nvSpPr>
          <p:cNvPr id="457" name="Google Shape;457;p47"/>
          <p:cNvSpPr txBox="1"/>
          <p:nvPr/>
        </p:nvSpPr>
        <p:spPr>
          <a:xfrm>
            <a:off x="1986150" y="1648200"/>
            <a:ext cx="5171700" cy="10467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
                <a:solidFill>
                  <a:schemeClr val="dk1"/>
                </a:solidFill>
                <a:latin typeface="Rubik"/>
                <a:ea typeface="Rubik"/>
                <a:cs typeface="Rubik"/>
                <a:sym typeface="Rubik"/>
              </a:rPr>
              <a:t>Logistic Regression </a:t>
            </a:r>
            <a:r>
              <a:rPr lang="en">
                <a:solidFill>
                  <a:schemeClr val="dk1"/>
                </a:solidFill>
                <a:latin typeface="Rubik"/>
                <a:ea typeface="Rubik"/>
                <a:cs typeface="Rubik"/>
                <a:sym typeface="Rubik"/>
              </a:rPr>
              <a:t>performs </a:t>
            </a:r>
            <a:r>
              <a:rPr b="1" lang="en">
                <a:solidFill>
                  <a:schemeClr val="dk1"/>
                </a:solidFill>
                <a:latin typeface="Rubik"/>
                <a:ea typeface="Rubik"/>
                <a:cs typeface="Rubik"/>
                <a:sym typeface="Rubik"/>
              </a:rPr>
              <a:t>BETTER </a:t>
            </a:r>
            <a:r>
              <a:rPr lang="en">
                <a:solidFill>
                  <a:schemeClr val="dk1"/>
                </a:solidFill>
                <a:latin typeface="Rubik"/>
                <a:ea typeface="Rubik"/>
                <a:cs typeface="Rubik"/>
                <a:sym typeface="Rubik"/>
              </a:rPr>
              <a:t>than </a:t>
            </a:r>
            <a:r>
              <a:rPr b="1" lang="en">
                <a:solidFill>
                  <a:schemeClr val="dk1"/>
                </a:solidFill>
                <a:latin typeface="Rubik"/>
                <a:ea typeface="Rubik"/>
                <a:cs typeface="Rubik"/>
                <a:sym typeface="Rubik"/>
              </a:rPr>
              <a:t>Random Forest, </a:t>
            </a:r>
            <a:r>
              <a:rPr lang="en">
                <a:solidFill>
                  <a:schemeClr val="dk1"/>
                </a:solidFill>
                <a:latin typeface="Rubik"/>
                <a:ea typeface="Rubik"/>
                <a:cs typeface="Rubik"/>
                <a:sym typeface="Rubik"/>
              </a:rPr>
              <a:t>because dataset </a:t>
            </a:r>
            <a:r>
              <a:rPr b="1" lang="en">
                <a:solidFill>
                  <a:schemeClr val="dk1"/>
                </a:solidFill>
                <a:latin typeface="Rubik"/>
                <a:ea typeface="Rubik"/>
                <a:cs typeface="Rubik"/>
                <a:sym typeface="Rubik"/>
              </a:rPr>
              <a:t>features </a:t>
            </a:r>
            <a:r>
              <a:rPr lang="en">
                <a:solidFill>
                  <a:schemeClr val="dk1"/>
                </a:solidFill>
                <a:latin typeface="Rubik"/>
                <a:ea typeface="Rubik"/>
                <a:cs typeface="Rubik"/>
                <a:sym typeface="Rubik"/>
              </a:rPr>
              <a:t>are changed to </a:t>
            </a:r>
            <a:r>
              <a:rPr b="1" lang="en">
                <a:solidFill>
                  <a:schemeClr val="dk1"/>
                </a:solidFill>
                <a:latin typeface="Rubik"/>
                <a:ea typeface="Rubik"/>
                <a:cs typeface="Rubik"/>
                <a:sym typeface="Rubik"/>
              </a:rPr>
              <a:t>numerical </a:t>
            </a:r>
            <a:r>
              <a:rPr lang="en">
                <a:solidFill>
                  <a:schemeClr val="dk1"/>
                </a:solidFill>
                <a:latin typeface="Rubik"/>
                <a:ea typeface="Rubik"/>
                <a:cs typeface="Rubik"/>
                <a:sym typeface="Rubik"/>
              </a:rPr>
              <a:t>which </a:t>
            </a:r>
            <a:r>
              <a:rPr b="1" lang="en">
                <a:solidFill>
                  <a:schemeClr val="dk1"/>
                </a:solidFill>
                <a:latin typeface="Rubik"/>
                <a:ea typeface="Rubik"/>
                <a:cs typeface="Rubik"/>
                <a:sym typeface="Rubik"/>
              </a:rPr>
              <a:t>LogReg favors better</a:t>
            </a:r>
            <a:endParaRPr b="1">
              <a:solidFill>
                <a:schemeClr val="dk1"/>
              </a:solidFill>
              <a:latin typeface="Rubik"/>
              <a:ea typeface="Rubik"/>
              <a:cs typeface="Rubik"/>
              <a:sym typeface="Rubik"/>
            </a:endParaRPr>
          </a:p>
        </p:txBody>
      </p:sp>
      <p:sp>
        <p:nvSpPr>
          <p:cNvPr id="458" name="Google Shape;458;p47"/>
          <p:cNvSpPr txBox="1"/>
          <p:nvPr/>
        </p:nvSpPr>
        <p:spPr>
          <a:xfrm>
            <a:off x="4262700" y="2694900"/>
            <a:ext cx="618600" cy="4002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
                <a:solidFill>
                  <a:schemeClr val="dk1"/>
                </a:solidFill>
                <a:latin typeface="Rubik"/>
                <a:ea typeface="Rubik"/>
                <a:cs typeface="Rubik"/>
                <a:sym typeface="Rubik"/>
              </a:rPr>
              <a:t>BUT</a:t>
            </a:r>
            <a:endParaRPr b="1">
              <a:solidFill>
                <a:schemeClr val="dk1"/>
              </a:solidFill>
              <a:latin typeface="Rubik"/>
              <a:ea typeface="Rubik"/>
              <a:cs typeface="Rubik"/>
              <a:sym typeface="Rubik"/>
            </a:endParaRPr>
          </a:p>
        </p:txBody>
      </p:sp>
      <p:sp>
        <p:nvSpPr>
          <p:cNvPr id="459" name="Google Shape;459;p47"/>
          <p:cNvSpPr txBox="1"/>
          <p:nvPr/>
        </p:nvSpPr>
        <p:spPr>
          <a:xfrm>
            <a:off x="1986150" y="3095100"/>
            <a:ext cx="5171700" cy="4002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
                <a:solidFill>
                  <a:schemeClr val="dk1"/>
                </a:solidFill>
                <a:latin typeface="Rubik"/>
                <a:ea typeface="Rubik"/>
                <a:cs typeface="Rubik"/>
                <a:sym typeface="Rubik"/>
              </a:rPr>
              <a:t>Both Model performs well with Accuracy Score &gt; 96%</a:t>
            </a:r>
            <a:endParaRPr b="1">
              <a:solidFill>
                <a:schemeClr val="dk1"/>
              </a:solidFill>
              <a:latin typeface="Rubik"/>
              <a:ea typeface="Rubik"/>
              <a:cs typeface="Rubik"/>
              <a:sym typeface="Rubik"/>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463" name="Shape 463"/>
        <p:cNvGrpSpPr/>
        <p:nvPr/>
      </p:nvGrpSpPr>
      <p:grpSpPr>
        <a:xfrm>
          <a:off x="0" y="0"/>
          <a:ext cx="0" cy="0"/>
          <a:chOff x="0" y="0"/>
          <a:chExt cx="0" cy="0"/>
        </a:xfrm>
      </p:grpSpPr>
      <p:pic>
        <p:nvPicPr>
          <p:cNvPr id="464" name="Google Shape;464;p48"/>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465" name="Google Shape;465;p48"/>
          <p:cNvPicPr preferRelativeResize="0"/>
          <p:nvPr/>
        </p:nvPicPr>
        <p:blipFill rotWithShape="1">
          <a:blip r:embed="rId4">
            <a:alphaModFix/>
          </a:blip>
          <a:srcRect b="0" l="0" r="0" t="0"/>
          <a:stretch/>
        </p:blipFill>
        <p:spPr>
          <a:xfrm>
            <a:off x="2895425" y="4262625"/>
            <a:ext cx="1399901" cy="541300"/>
          </a:xfrm>
          <a:prstGeom prst="rect">
            <a:avLst/>
          </a:prstGeom>
          <a:noFill/>
          <a:ln>
            <a:noFill/>
          </a:ln>
        </p:spPr>
      </p:pic>
      <p:sp>
        <p:nvSpPr>
          <p:cNvPr id="466" name="Google Shape;466;p48"/>
          <p:cNvSpPr txBox="1"/>
          <p:nvPr/>
        </p:nvSpPr>
        <p:spPr>
          <a:xfrm>
            <a:off x="2376000" y="215450"/>
            <a:ext cx="4392000" cy="646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Rubik"/>
                <a:ea typeface="Rubik"/>
                <a:cs typeface="Rubik"/>
                <a:sym typeface="Rubik"/>
              </a:rPr>
              <a:t>References</a:t>
            </a:r>
            <a:endParaRPr sz="3000">
              <a:solidFill>
                <a:schemeClr val="lt1"/>
              </a:solidFill>
              <a:latin typeface="Rubik"/>
              <a:ea typeface="Rubik"/>
              <a:cs typeface="Rubik"/>
              <a:sym typeface="Rubik"/>
            </a:endParaRPr>
          </a:p>
        </p:txBody>
      </p:sp>
      <p:sp>
        <p:nvSpPr>
          <p:cNvPr id="467" name="Google Shape;467;p48"/>
          <p:cNvSpPr txBox="1"/>
          <p:nvPr/>
        </p:nvSpPr>
        <p:spPr>
          <a:xfrm>
            <a:off x="4314750" y="4248575"/>
            <a:ext cx="45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pic>
        <p:nvPicPr>
          <p:cNvPr id="468" name="Google Shape;468;p48"/>
          <p:cNvPicPr preferRelativeResize="0"/>
          <p:nvPr/>
        </p:nvPicPr>
        <p:blipFill rotWithShape="1">
          <a:blip r:embed="rId5">
            <a:alphaModFix/>
          </a:blip>
          <a:srcRect b="2079" l="0" r="0" t="2079"/>
          <a:stretch/>
        </p:blipFill>
        <p:spPr>
          <a:xfrm>
            <a:off x="4871775" y="4297600"/>
            <a:ext cx="1525884" cy="541300"/>
          </a:xfrm>
          <a:prstGeom prst="rect">
            <a:avLst/>
          </a:prstGeom>
          <a:noFill/>
          <a:ln>
            <a:noFill/>
          </a:ln>
        </p:spPr>
      </p:pic>
      <p:sp>
        <p:nvSpPr>
          <p:cNvPr id="469" name="Google Shape;469;p48"/>
          <p:cNvSpPr txBox="1"/>
          <p:nvPr/>
        </p:nvSpPr>
        <p:spPr>
          <a:xfrm>
            <a:off x="383550" y="1640175"/>
            <a:ext cx="8376900" cy="1218900"/>
          </a:xfrm>
          <a:prstGeom prst="rect">
            <a:avLst/>
          </a:prstGeom>
          <a:noFill/>
          <a:ln>
            <a:noFill/>
          </a:ln>
        </p:spPr>
        <p:txBody>
          <a:bodyPr anchorCtr="0" anchor="t" bIns="91425" lIns="91425" spcFirstLastPara="1" rIns="91425" wrap="square" tIns="91425">
            <a:spAutoFit/>
          </a:bodyPr>
          <a:lstStyle/>
          <a:p>
            <a:pPr indent="457200" lvl="0" marL="0" marR="0" rtl="0" algn="just">
              <a:lnSpc>
                <a:spcPct val="115000"/>
              </a:lnSpc>
              <a:spcBef>
                <a:spcPts val="0"/>
              </a:spcBef>
              <a:spcAft>
                <a:spcPts val="0"/>
              </a:spcAft>
              <a:buClr>
                <a:schemeClr val="dk1"/>
              </a:buClr>
              <a:buSzPts val="1100"/>
              <a:buFont typeface="Arial"/>
              <a:buNone/>
            </a:pPr>
            <a:r>
              <a:rPr b="1" lang="en" sz="1200">
                <a:solidFill>
                  <a:schemeClr val="lt1"/>
                </a:solidFill>
                <a:latin typeface="Rubik"/>
                <a:ea typeface="Rubik"/>
                <a:cs typeface="Rubik"/>
                <a:sym typeface="Rubik"/>
              </a:rPr>
              <a:t>[1] PT IDX Consulting. About Us. </a:t>
            </a:r>
            <a:r>
              <a:rPr lang="en" sz="1200">
                <a:solidFill>
                  <a:schemeClr val="lt1"/>
                </a:solidFill>
                <a:latin typeface="Rubik"/>
                <a:ea typeface="Rubik"/>
                <a:cs typeface="Rubik"/>
                <a:sym typeface="Rubik"/>
              </a:rPr>
              <a:t>Diakses pada</a:t>
            </a:r>
            <a:r>
              <a:rPr b="1" lang="en" sz="1200">
                <a:solidFill>
                  <a:schemeClr val="lt1"/>
                </a:solidFill>
                <a:latin typeface="Rubik"/>
                <a:ea typeface="Rubik"/>
                <a:cs typeface="Rubik"/>
                <a:sym typeface="Rubik"/>
              </a:rPr>
              <a:t> 03 Februari 2025, </a:t>
            </a:r>
            <a:r>
              <a:rPr lang="en" sz="1200">
                <a:solidFill>
                  <a:schemeClr val="lt1"/>
                </a:solidFill>
                <a:latin typeface="Rubik"/>
                <a:ea typeface="Rubik"/>
                <a:cs typeface="Rubik"/>
                <a:sym typeface="Rubik"/>
              </a:rPr>
              <a:t>dari </a:t>
            </a:r>
            <a:r>
              <a:rPr b="1" lang="en" sz="1200" u="sng">
                <a:solidFill>
                  <a:srgbClr val="1155CC"/>
                </a:solidFill>
                <a:latin typeface="Rubik"/>
                <a:ea typeface="Rubik"/>
                <a:cs typeface="Rubik"/>
                <a:sym typeface="Rubik"/>
                <a:hlinkClick r:id="rId6">
                  <a:extLst>
                    <a:ext uri="{A12FA001-AC4F-418D-AE19-62706E023703}">
                      <ahyp:hlinkClr val="tx"/>
                    </a:ext>
                  </a:extLst>
                </a:hlinkClick>
              </a:rPr>
              <a:t>https://idxpartners.com/about-us/</a:t>
            </a:r>
            <a:endParaRPr b="1" sz="1200">
              <a:solidFill>
                <a:srgbClr val="1155CC"/>
              </a:solidFill>
              <a:latin typeface="Rubik"/>
              <a:ea typeface="Rubik"/>
              <a:cs typeface="Rubik"/>
              <a:sym typeface="Rubik"/>
            </a:endParaRPr>
          </a:p>
          <a:p>
            <a:pPr indent="457200" lvl="0" marL="0" marR="0" rtl="0" algn="just">
              <a:lnSpc>
                <a:spcPct val="115000"/>
              </a:lnSpc>
              <a:spcBef>
                <a:spcPts val="0"/>
              </a:spcBef>
              <a:spcAft>
                <a:spcPts val="0"/>
              </a:spcAft>
              <a:buClr>
                <a:schemeClr val="dk1"/>
              </a:buClr>
              <a:buSzPts val="1100"/>
              <a:buFont typeface="Arial"/>
              <a:buNone/>
            </a:pPr>
            <a:r>
              <a:t/>
            </a:r>
            <a:endParaRPr b="1" sz="1200">
              <a:solidFill>
                <a:schemeClr val="lt1"/>
              </a:solidFill>
              <a:latin typeface="Rubik"/>
              <a:ea typeface="Rubik"/>
              <a:cs typeface="Rubik"/>
              <a:sym typeface="Rubik"/>
            </a:endParaRPr>
          </a:p>
          <a:p>
            <a:pPr indent="457200" lvl="0" marL="0" marR="0" rtl="0" algn="just">
              <a:lnSpc>
                <a:spcPct val="115000"/>
              </a:lnSpc>
              <a:spcBef>
                <a:spcPts val="0"/>
              </a:spcBef>
              <a:spcAft>
                <a:spcPts val="0"/>
              </a:spcAft>
              <a:buClr>
                <a:schemeClr val="dk1"/>
              </a:buClr>
              <a:buSzPts val="1100"/>
              <a:buFont typeface="Arial"/>
              <a:buNone/>
            </a:pPr>
            <a:r>
              <a:rPr b="1" lang="en" sz="1200">
                <a:solidFill>
                  <a:schemeClr val="lt1"/>
                </a:solidFill>
                <a:latin typeface="Rubik"/>
                <a:ea typeface="Rubik"/>
                <a:cs typeface="Rubik"/>
                <a:sym typeface="Rubik"/>
              </a:rPr>
              <a:t>[2] Muhammad Ichsan Firdaus (2025, 28 Januari) </a:t>
            </a:r>
            <a:r>
              <a:rPr lang="en" sz="1200">
                <a:solidFill>
                  <a:schemeClr val="lt1"/>
                </a:solidFill>
                <a:latin typeface="Rubik"/>
                <a:ea typeface="Rubik"/>
                <a:cs typeface="Rubik"/>
                <a:sym typeface="Rubik"/>
              </a:rPr>
              <a:t>Diakses pada</a:t>
            </a:r>
            <a:r>
              <a:rPr b="1" lang="en" sz="1200">
                <a:solidFill>
                  <a:schemeClr val="lt1"/>
                </a:solidFill>
                <a:latin typeface="Rubik"/>
                <a:ea typeface="Rubik"/>
                <a:cs typeface="Rubik"/>
                <a:sym typeface="Rubik"/>
              </a:rPr>
              <a:t> 03 Februari 2025, </a:t>
            </a:r>
            <a:r>
              <a:rPr lang="en" sz="1200">
                <a:solidFill>
                  <a:schemeClr val="lt1"/>
                </a:solidFill>
                <a:latin typeface="Rubik"/>
                <a:ea typeface="Rubik"/>
                <a:cs typeface="Rubik"/>
                <a:sym typeface="Rubik"/>
              </a:rPr>
              <a:t>dari </a:t>
            </a:r>
            <a:r>
              <a:rPr b="1" lang="en" sz="1200" u="sng">
                <a:solidFill>
                  <a:srgbClr val="1155CC"/>
                </a:solidFill>
                <a:latin typeface="Rubik"/>
                <a:ea typeface="Rubik"/>
                <a:cs typeface="Rubik"/>
                <a:sym typeface="Rubik"/>
                <a:hlinkClick r:id="rId7">
                  <a:extLst>
                    <a:ext uri="{A12FA001-AC4F-418D-AE19-62706E023703}">
                      <ahyp:hlinkClr val="tx"/>
                    </a:ext>
                  </a:extLst>
                </a:hlinkClick>
              </a:rPr>
              <a:t>https://github.com/ichsan-frds/IDX-Credit-Risk-Prediction</a:t>
            </a:r>
            <a:endParaRPr b="1" sz="1200">
              <a:solidFill>
                <a:srgbClr val="1155CC"/>
              </a:solidFill>
              <a:latin typeface="Rubik"/>
              <a:ea typeface="Rubik"/>
              <a:cs typeface="Rubik"/>
              <a:sym typeface="Rubik"/>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473" name="Shape 473"/>
        <p:cNvGrpSpPr/>
        <p:nvPr/>
      </p:nvGrpSpPr>
      <p:grpSpPr>
        <a:xfrm>
          <a:off x="0" y="0"/>
          <a:ext cx="0" cy="0"/>
          <a:chOff x="0" y="0"/>
          <a:chExt cx="0" cy="0"/>
        </a:xfrm>
      </p:grpSpPr>
      <p:pic>
        <p:nvPicPr>
          <p:cNvPr id="474" name="Google Shape;474;p49"/>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475" name="Google Shape;475;p49"/>
          <p:cNvPicPr preferRelativeResize="0"/>
          <p:nvPr/>
        </p:nvPicPr>
        <p:blipFill rotWithShape="1">
          <a:blip r:embed="rId4">
            <a:alphaModFix/>
          </a:blip>
          <a:srcRect b="0" l="0" r="0" t="0"/>
          <a:stretch/>
        </p:blipFill>
        <p:spPr>
          <a:xfrm>
            <a:off x="2895425" y="4262625"/>
            <a:ext cx="1399901" cy="541300"/>
          </a:xfrm>
          <a:prstGeom prst="rect">
            <a:avLst/>
          </a:prstGeom>
          <a:noFill/>
          <a:ln>
            <a:noFill/>
          </a:ln>
        </p:spPr>
      </p:pic>
      <p:sp>
        <p:nvSpPr>
          <p:cNvPr id="476" name="Google Shape;476;p49"/>
          <p:cNvSpPr txBox="1"/>
          <p:nvPr/>
        </p:nvSpPr>
        <p:spPr>
          <a:xfrm>
            <a:off x="2376000" y="1939850"/>
            <a:ext cx="4392000" cy="877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4500">
                <a:solidFill>
                  <a:schemeClr val="lt1"/>
                </a:solidFill>
                <a:latin typeface="Rubik"/>
                <a:ea typeface="Rubik"/>
                <a:cs typeface="Rubik"/>
                <a:sym typeface="Rubik"/>
              </a:rPr>
              <a:t>Thank You</a:t>
            </a:r>
            <a:endParaRPr sz="2000">
              <a:solidFill>
                <a:schemeClr val="lt1"/>
              </a:solidFill>
              <a:latin typeface="Rubik"/>
              <a:ea typeface="Rubik"/>
              <a:cs typeface="Rubik"/>
              <a:sym typeface="Rubik"/>
            </a:endParaRPr>
          </a:p>
        </p:txBody>
      </p:sp>
      <p:sp>
        <p:nvSpPr>
          <p:cNvPr id="477" name="Google Shape;477;p49"/>
          <p:cNvSpPr txBox="1"/>
          <p:nvPr/>
        </p:nvSpPr>
        <p:spPr>
          <a:xfrm>
            <a:off x="4314750" y="4248575"/>
            <a:ext cx="45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pic>
        <p:nvPicPr>
          <p:cNvPr id="478" name="Google Shape;478;p49"/>
          <p:cNvPicPr preferRelativeResize="0"/>
          <p:nvPr/>
        </p:nvPicPr>
        <p:blipFill rotWithShape="1">
          <a:blip r:embed="rId5">
            <a:alphaModFix/>
          </a:blip>
          <a:srcRect b="2079" l="0" r="0" t="2079"/>
          <a:stretch/>
        </p:blipFill>
        <p:spPr>
          <a:xfrm>
            <a:off x="4871775" y="4297600"/>
            <a:ext cx="1525884" cy="541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6"/>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92" name="Google Shape;92;p16"/>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93" name="Google Shape;93;p16"/>
          <p:cNvSpPr txBox="1"/>
          <p:nvPr/>
        </p:nvSpPr>
        <p:spPr>
          <a:xfrm>
            <a:off x="340500" y="1406350"/>
            <a:ext cx="8376900" cy="2493600"/>
          </a:xfrm>
          <a:prstGeom prst="rect">
            <a:avLst/>
          </a:prstGeom>
          <a:noFill/>
          <a:ln>
            <a:noFill/>
          </a:ln>
        </p:spPr>
        <p:txBody>
          <a:bodyPr anchorCtr="0" anchor="t" bIns="91425" lIns="91425" spcFirstLastPara="1" rIns="91425" wrap="square" tIns="91425">
            <a:spAutoFit/>
          </a:bodyPr>
          <a:lstStyle/>
          <a:p>
            <a:pPr indent="457200" lvl="0" marL="0" marR="0" rtl="0" algn="just">
              <a:lnSpc>
                <a:spcPct val="115000"/>
              </a:lnSpc>
              <a:spcBef>
                <a:spcPts val="0"/>
              </a:spcBef>
              <a:spcAft>
                <a:spcPts val="0"/>
              </a:spcAft>
              <a:buClr>
                <a:schemeClr val="dk1"/>
              </a:buClr>
              <a:buSzPts val="1100"/>
              <a:buFont typeface="Arial"/>
              <a:buNone/>
            </a:pPr>
            <a:r>
              <a:rPr b="1" lang="en" sz="1200">
                <a:latin typeface="Rubik"/>
                <a:ea typeface="Rubik"/>
                <a:cs typeface="Rubik"/>
                <a:sym typeface="Rubik"/>
              </a:rPr>
              <a:t>id/x partners </a:t>
            </a:r>
            <a:r>
              <a:rPr lang="en" sz="1200">
                <a:latin typeface="Rubik"/>
                <a:ea typeface="Rubik"/>
                <a:cs typeface="Rubik"/>
                <a:sym typeface="Rubik"/>
              </a:rPr>
              <a:t>was established in</a:t>
            </a:r>
            <a:r>
              <a:rPr b="1" lang="en" sz="1200">
                <a:latin typeface="Rubik"/>
                <a:ea typeface="Rubik"/>
                <a:cs typeface="Rubik"/>
                <a:sym typeface="Rubik"/>
              </a:rPr>
              <a:t> 2002 </a:t>
            </a:r>
            <a:r>
              <a:rPr lang="en" sz="1200">
                <a:latin typeface="Rubik"/>
                <a:ea typeface="Rubik"/>
                <a:cs typeface="Rubik"/>
                <a:sym typeface="Rubik"/>
              </a:rPr>
              <a:t>by ex-bankers and management consultants who have</a:t>
            </a:r>
            <a:r>
              <a:rPr b="1" lang="en" sz="1200">
                <a:latin typeface="Rubik"/>
                <a:ea typeface="Rubik"/>
                <a:cs typeface="Rubik"/>
                <a:sym typeface="Rubik"/>
              </a:rPr>
              <a:t> vast experiences </a:t>
            </a:r>
            <a:r>
              <a:rPr lang="en" sz="1200">
                <a:latin typeface="Rubik"/>
                <a:ea typeface="Rubik"/>
                <a:cs typeface="Rubik"/>
                <a:sym typeface="Rubik"/>
              </a:rPr>
              <a:t>in</a:t>
            </a:r>
            <a:r>
              <a:rPr b="1" lang="en" sz="1200">
                <a:latin typeface="Rubik"/>
                <a:ea typeface="Rubik"/>
                <a:cs typeface="Rubik"/>
                <a:sym typeface="Rubik"/>
              </a:rPr>
              <a:t> credit cycle </a:t>
            </a:r>
            <a:r>
              <a:rPr lang="en" sz="1200">
                <a:latin typeface="Rubik"/>
                <a:ea typeface="Rubik"/>
                <a:cs typeface="Rubik"/>
                <a:sym typeface="Rubik"/>
              </a:rPr>
              <a:t>and </a:t>
            </a:r>
            <a:r>
              <a:rPr b="1" lang="en" sz="1200">
                <a:latin typeface="Rubik"/>
                <a:ea typeface="Rubik"/>
                <a:cs typeface="Rubik"/>
                <a:sym typeface="Rubik"/>
              </a:rPr>
              <a:t>process management</a:t>
            </a:r>
            <a:r>
              <a:rPr lang="en" sz="1200">
                <a:latin typeface="Rubik"/>
                <a:ea typeface="Rubik"/>
                <a:cs typeface="Rubik"/>
                <a:sym typeface="Rubik"/>
              </a:rPr>
              <a:t>,</a:t>
            </a:r>
            <a:r>
              <a:rPr b="1" lang="en" sz="1200">
                <a:latin typeface="Rubik"/>
                <a:ea typeface="Rubik"/>
                <a:cs typeface="Rubik"/>
                <a:sym typeface="Rubik"/>
              </a:rPr>
              <a:t> scoring development</a:t>
            </a:r>
            <a:r>
              <a:rPr lang="en" sz="1200">
                <a:latin typeface="Rubik"/>
                <a:ea typeface="Rubik"/>
                <a:cs typeface="Rubik"/>
                <a:sym typeface="Rubik"/>
              </a:rPr>
              <a:t>,</a:t>
            </a:r>
            <a:r>
              <a:rPr b="1" lang="en" sz="1200">
                <a:latin typeface="Rubik"/>
                <a:ea typeface="Rubik"/>
                <a:cs typeface="Rubik"/>
                <a:sym typeface="Rubik"/>
              </a:rPr>
              <a:t> </a:t>
            </a:r>
            <a:r>
              <a:rPr lang="en" sz="1200">
                <a:latin typeface="Rubik"/>
                <a:ea typeface="Rubik"/>
                <a:cs typeface="Rubik"/>
                <a:sym typeface="Rubik"/>
              </a:rPr>
              <a:t>and </a:t>
            </a:r>
            <a:r>
              <a:rPr b="1" lang="en" sz="1200">
                <a:latin typeface="Rubik"/>
                <a:ea typeface="Rubik"/>
                <a:cs typeface="Rubik"/>
                <a:sym typeface="Rubik"/>
              </a:rPr>
              <a:t>performance management</a:t>
            </a:r>
            <a:r>
              <a:rPr lang="en" sz="1200">
                <a:latin typeface="Rubik"/>
                <a:ea typeface="Rubik"/>
                <a:cs typeface="Rubik"/>
                <a:sym typeface="Rubik"/>
              </a:rPr>
              <a:t>.</a:t>
            </a:r>
            <a:r>
              <a:rPr b="1" lang="en" sz="1200">
                <a:latin typeface="Rubik"/>
                <a:ea typeface="Rubik"/>
                <a:cs typeface="Rubik"/>
                <a:sym typeface="Rubik"/>
              </a:rPr>
              <a:t> </a:t>
            </a:r>
            <a:r>
              <a:rPr lang="en" sz="1200">
                <a:latin typeface="Rubik"/>
                <a:ea typeface="Rubik"/>
                <a:cs typeface="Rubik"/>
                <a:sym typeface="Rubik"/>
              </a:rPr>
              <a:t>Our combined experience has served corporations across</a:t>
            </a:r>
            <a:r>
              <a:rPr b="1" lang="en" sz="1200">
                <a:latin typeface="Rubik"/>
                <a:ea typeface="Rubik"/>
                <a:cs typeface="Rubik"/>
                <a:sym typeface="Rubik"/>
              </a:rPr>
              <a:t> Asia </a:t>
            </a:r>
            <a:r>
              <a:rPr lang="en" sz="1200">
                <a:latin typeface="Rubik"/>
                <a:ea typeface="Rubik"/>
                <a:cs typeface="Rubik"/>
                <a:sym typeface="Rubik"/>
              </a:rPr>
              <a:t>and </a:t>
            </a:r>
            <a:r>
              <a:rPr b="1" lang="en" sz="1200">
                <a:latin typeface="Rubik"/>
                <a:ea typeface="Rubik"/>
                <a:cs typeface="Rubik"/>
                <a:sym typeface="Rubik"/>
              </a:rPr>
              <a:t>Australia </a:t>
            </a:r>
            <a:r>
              <a:rPr lang="en" sz="1200">
                <a:latin typeface="Rubik"/>
                <a:ea typeface="Rubik"/>
                <a:cs typeface="Rubik"/>
                <a:sym typeface="Rubik"/>
              </a:rPr>
              <a:t>regions and in multiple industries,</a:t>
            </a:r>
            <a:r>
              <a:rPr b="1" lang="en" sz="1200">
                <a:latin typeface="Rubik"/>
                <a:ea typeface="Rubik"/>
                <a:cs typeface="Rubik"/>
                <a:sym typeface="Rubik"/>
              </a:rPr>
              <a:t> </a:t>
            </a:r>
            <a:r>
              <a:rPr lang="en" sz="1200">
                <a:latin typeface="Rubik"/>
                <a:ea typeface="Rubik"/>
                <a:cs typeface="Rubik"/>
                <a:sym typeface="Rubik"/>
              </a:rPr>
              <a:t>specifically </a:t>
            </a:r>
            <a:r>
              <a:rPr b="1" lang="en" sz="1200">
                <a:latin typeface="Rubik"/>
                <a:ea typeface="Rubik"/>
                <a:cs typeface="Rubik"/>
                <a:sym typeface="Rubik"/>
              </a:rPr>
              <a:t>financial services</a:t>
            </a:r>
            <a:r>
              <a:rPr lang="en" sz="1200">
                <a:latin typeface="Rubik"/>
                <a:ea typeface="Rubik"/>
                <a:cs typeface="Rubik"/>
                <a:sym typeface="Rubik"/>
              </a:rPr>
              <a:t>,</a:t>
            </a:r>
            <a:r>
              <a:rPr b="1" lang="en" sz="1200">
                <a:latin typeface="Rubik"/>
                <a:ea typeface="Rubik"/>
                <a:cs typeface="Rubik"/>
                <a:sym typeface="Rubik"/>
              </a:rPr>
              <a:t> telecommunications</a:t>
            </a:r>
            <a:r>
              <a:rPr lang="en" sz="1200">
                <a:latin typeface="Rubik"/>
                <a:ea typeface="Rubik"/>
                <a:cs typeface="Rubik"/>
                <a:sym typeface="Rubik"/>
              </a:rPr>
              <a:t>,</a:t>
            </a:r>
            <a:r>
              <a:rPr b="1" lang="en" sz="1200">
                <a:latin typeface="Rubik"/>
                <a:ea typeface="Rubik"/>
                <a:cs typeface="Rubik"/>
                <a:sym typeface="Rubik"/>
              </a:rPr>
              <a:t> manufacturing </a:t>
            </a:r>
            <a:r>
              <a:rPr lang="en" sz="1200">
                <a:latin typeface="Rubik"/>
                <a:ea typeface="Rubik"/>
                <a:cs typeface="Rubik"/>
                <a:sym typeface="Rubik"/>
              </a:rPr>
              <a:t>and </a:t>
            </a:r>
            <a:r>
              <a:rPr b="1" lang="en" sz="1200">
                <a:latin typeface="Rubik"/>
                <a:ea typeface="Rubik"/>
                <a:cs typeface="Rubik"/>
                <a:sym typeface="Rubik"/>
              </a:rPr>
              <a:t>retail</a:t>
            </a:r>
            <a:r>
              <a:rPr lang="en" sz="1200">
                <a:latin typeface="Rubik"/>
                <a:ea typeface="Rubik"/>
                <a:cs typeface="Rubik"/>
                <a:sym typeface="Rubik"/>
              </a:rPr>
              <a:t>.</a:t>
            </a:r>
            <a:endParaRPr sz="1200">
              <a:latin typeface="Rubik"/>
              <a:ea typeface="Rubik"/>
              <a:cs typeface="Rubik"/>
              <a:sym typeface="Rubik"/>
            </a:endParaRPr>
          </a:p>
          <a:p>
            <a:pPr indent="0" lvl="0" marL="0" marR="0" rtl="0" algn="just">
              <a:lnSpc>
                <a:spcPct val="115000"/>
              </a:lnSpc>
              <a:spcBef>
                <a:spcPts val="0"/>
              </a:spcBef>
              <a:spcAft>
                <a:spcPts val="0"/>
              </a:spcAft>
              <a:buClr>
                <a:schemeClr val="dk1"/>
              </a:buClr>
              <a:buSzPts val="1100"/>
              <a:buFont typeface="Arial"/>
              <a:buNone/>
            </a:pPr>
            <a:r>
              <a:t/>
            </a:r>
            <a:endParaRPr b="1" sz="1200">
              <a:latin typeface="Rubik"/>
              <a:ea typeface="Rubik"/>
              <a:cs typeface="Rubik"/>
              <a:sym typeface="Rubik"/>
            </a:endParaRPr>
          </a:p>
          <a:p>
            <a:pPr indent="457200" lvl="0" marL="0" marR="0" rtl="0" algn="just">
              <a:lnSpc>
                <a:spcPct val="115000"/>
              </a:lnSpc>
              <a:spcBef>
                <a:spcPts val="0"/>
              </a:spcBef>
              <a:spcAft>
                <a:spcPts val="0"/>
              </a:spcAft>
              <a:buClr>
                <a:schemeClr val="dk1"/>
              </a:buClr>
              <a:buSzPts val="1100"/>
              <a:buFont typeface="Arial"/>
              <a:buNone/>
            </a:pPr>
            <a:r>
              <a:rPr b="1" lang="en" sz="1200">
                <a:latin typeface="Rubik"/>
                <a:ea typeface="Rubik"/>
                <a:cs typeface="Rubik"/>
                <a:sym typeface="Rubik"/>
              </a:rPr>
              <a:t>id/x partners provides consulting services </a:t>
            </a:r>
            <a:r>
              <a:rPr lang="en" sz="1200">
                <a:latin typeface="Rubik"/>
                <a:ea typeface="Rubik"/>
                <a:cs typeface="Rubik"/>
                <a:sym typeface="Rubik"/>
              </a:rPr>
              <a:t>that specializes in utilizing</a:t>
            </a:r>
            <a:r>
              <a:rPr b="1" lang="en" sz="1200">
                <a:latin typeface="Rubik"/>
                <a:ea typeface="Rubik"/>
                <a:cs typeface="Rubik"/>
                <a:sym typeface="Rubik"/>
              </a:rPr>
              <a:t> data analytic </a:t>
            </a:r>
            <a:r>
              <a:rPr lang="en" sz="1200">
                <a:latin typeface="Rubik"/>
                <a:ea typeface="Rubik"/>
                <a:cs typeface="Rubik"/>
                <a:sym typeface="Rubik"/>
              </a:rPr>
              <a:t>and </a:t>
            </a:r>
            <a:r>
              <a:rPr b="1" lang="en" sz="1200">
                <a:latin typeface="Rubik"/>
                <a:ea typeface="Rubik"/>
                <a:cs typeface="Rubik"/>
                <a:sym typeface="Rubik"/>
              </a:rPr>
              <a:t>decisioning (DAD) solutions </a:t>
            </a:r>
            <a:r>
              <a:rPr lang="en" sz="1200">
                <a:latin typeface="Rubik"/>
                <a:ea typeface="Rubik"/>
                <a:cs typeface="Rubik"/>
                <a:sym typeface="Rubik"/>
              </a:rPr>
              <a:t>combined with an</a:t>
            </a:r>
            <a:r>
              <a:rPr b="1" lang="en" sz="1200">
                <a:latin typeface="Rubik"/>
                <a:ea typeface="Rubik"/>
                <a:cs typeface="Rubik"/>
                <a:sym typeface="Rubik"/>
              </a:rPr>
              <a:t> integrated risk management </a:t>
            </a:r>
            <a:r>
              <a:rPr lang="en" sz="1200">
                <a:latin typeface="Rubik"/>
                <a:ea typeface="Rubik"/>
                <a:cs typeface="Rubik"/>
                <a:sym typeface="Rubik"/>
              </a:rPr>
              <a:t>and </a:t>
            </a:r>
            <a:r>
              <a:rPr b="1" lang="en" sz="1200">
                <a:latin typeface="Rubik"/>
                <a:ea typeface="Rubik"/>
                <a:cs typeface="Rubik"/>
                <a:sym typeface="Rubik"/>
              </a:rPr>
              <a:t>marketing discipline </a:t>
            </a:r>
            <a:r>
              <a:rPr lang="en" sz="1200">
                <a:latin typeface="Rubik"/>
                <a:ea typeface="Rubik"/>
                <a:cs typeface="Rubik"/>
                <a:sym typeface="Rubik"/>
              </a:rPr>
              <a:t>to help clients optimize the</a:t>
            </a:r>
            <a:r>
              <a:rPr b="1" lang="en" sz="1200">
                <a:latin typeface="Rubik"/>
                <a:ea typeface="Rubik"/>
                <a:cs typeface="Rubik"/>
                <a:sym typeface="Rubik"/>
              </a:rPr>
              <a:t> portfolio profitability </a:t>
            </a:r>
            <a:r>
              <a:rPr lang="en" sz="1200">
                <a:latin typeface="Rubik"/>
                <a:ea typeface="Rubik"/>
                <a:cs typeface="Rubik"/>
                <a:sym typeface="Rubik"/>
              </a:rPr>
              <a:t>and </a:t>
            </a:r>
            <a:r>
              <a:rPr b="1" lang="en" sz="1200">
                <a:latin typeface="Rubik"/>
                <a:ea typeface="Rubik"/>
                <a:cs typeface="Rubik"/>
                <a:sym typeface="Rubik"/>
              </a:rPr>
              <a:t>business process</a:t>
            </a:r>
            <a:r>
              <a:rPr lang="en" sz="1200">
                <a:latin typeface="Rubik"/>
                <a:ea typeface="Rubik"/>
                <a:cs typeface="Rubik"/>
                <a:sym typeface="Rubik"/>
              </a:rPr>
              <a:t>.</a:t>
            </a:r>
            <a:endParaRPr sz="1200">
              <a:latin typeface="Rubik"/>
              <a:ea typeface="Rubik"/>
              <a:cs typeface="Rubik"/>
              <a:sym typeface="Rubik"/>
            </a:endParaRPr>
          </a:p>
          <a:p>
            <a:pPr indent="0" lvl="0" marL="0" marR="0" rtl="0" algn="just">
              <a:lnSpc>
                <a:spcPct val="115000"/>
              </a:lnSpc>
              <a:spcBef>
                <a:spcPts val="0"/>
              </a:spcBef>
              <a:spcAft>
                <a:spcPts val="0"/>
              </a:spcAft>
              <a:buClr>
                <a:schemeClr val="dk1"/>
              </a:buClr>
              <a:buSzPts val="1100"/>
              <a:buFont typeface="Arial"/>
              <a:buNone/>
            </a:pPr>
            <a:r>
              <a:t/>
            </a:r>
            <a:endParaRPr b="1" sz="1200">
              <a:latin typeface="Rubik"/>
              <a:ea typeface="Rubik"/>
              <a:cs typeface="Rubik"/>
              <a:sym typeface="Rubik"/>
            </a:endParaRPr>
          </a:p>
          <a:p>
            <a:pPr indent="457200" lvl="0" marL="0" marR="0" rtl="0" algn="just">
              <a:lnSpc>
                <a:spcPct val="115000"/>
              </a:lnSpc>
              <a:spcBef>
                <a:spcPts val="0"/>
              </a:spcBef>
              <a:spcAft>
                <a:spcPts val="0"/>
              </a:spcAft>
              <a:buClr>
                <a:schemeClr val="dk1"/>
              </a:buClr>
              <a:buSzPts val="1100"/>
              <a:buFont typeface="Arial"/>
              <a:buNone/>
            </a:pPr>
            <a:r>
              <a:rPr b="1" lang="en" sz="1200">
                <a:latin typeface="Rubik"/>
                <a:ea typeface="Rubik"/>
                <a:cs typeface="Rubik"/>
                <a:sym typeface="Rubik"/>
              </a:rPr>
              <a:t>Comprehensive consulting service </a:t>
            </a:r>
            <a:r>
              <a:rPr lang="en" sz="1200">
                <a:latin typeface="Rubik"/>
                <a:ea typeface="Rubik"/>
                <a:cs typeface="Rubik"/>
                <a:sym typeface="Rubik"/>
              </a:rPr>
              <a:t>and </a:t>
            </a:r>
            <a:r>
              <a:rPr b="1" lang="en" sz="1200">
                <a:latin typeface="Rubik"/>
                <a:ea typeface="Rubik"/>
                <a:cs typeface="Rubik"/>
                <a:sym typeface="Rubik"/>
              </a:rPr>
              <a:t>technology solutions </a:t>
            </a:r>
            <a:r>
              <a:rPr lang="en" sz="1200">
                <a:latin typeface="Rubik"/>
                <a:ea typeface="Rubik"/>
                <a:cs typeface="Rubik"/>
                <a:sym typeface="Rubik"/>
              </a:rPr>
              <a:t>offered by</a:t>
            </a:r>
            <a:r>
              <a:rPr b="1" lang="en" sz="1200">
                <a:latin typeface="Rubik"/>
                <a:ea typeface="Rubik"/>
                <a:cs typeface="Rubik"/>
                <a:sym typeface="Rubik"/>
              </a:rPr>
              <a:t> id/x partners </a:t>
            </a:r>
            <a:r>
              <a:rPr lang="en" sz="1200">
                <a:latin typeface="Rubik"/>
                <a:ea typeface="Rubik"/>
                <a:cs typeface="Rubik"/>
                <a:sym typeface="Rubik"/>
              </a:rPr>
              <a:t>makes it as a</a:t>
            </a:r>
            <a:r>
              <a:rPr b="1" lang="en" sz="1200">
                <a:latin typeface="Rubik"/>
                <a:ea typeface="Rubik"/>
                <a:cs typeface="Rubik"/>
                <a:sym typeface="Rubik"/>
              </a:rPr>
              <a:t> one-stop service provider</a:t>
            </a:r>
            <a:r>
              <a:rPr lang="en" sz="1200">
                <a:latin typeface="Rubik"/>
                <a:ea typeface="Rubik"/>
                <a:cs typeface="Rubik"/>
                <a:sym typeface="Rubik"/>
              </a:rPr>
              <a:t>.</a:t>
            </a:r>
            <a:endParaRPr sz="1200">
              <a:latin typeface="Rubik"/>
              <a:ea typeface="Rubik"/>
              <a:cs typeface="Rubik"/>
              <a:sym typeface="Rubik"/>
            </a:endParaRPr>
          </a:p>
        </p:txBody>
      </p:sp>
      <p:sp>
        <p:nvSpPr>
          <p:cNvPr id="94" name="Google Shape;94;p16"/>
          <p:cNvSpPr txBox="1"/>
          <p:nvPr/>
        </p:nvSpPr>
        <p:spPr>
          <a:xfrm>
            <a:off x="340500" y="452038"/>
            <a:ext cx="84630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1" i="0" lang="en" sz="3000" u="none" cap="none" strike="noStrike">
                <a:solidFill>
                  <a:srgbClr val="000000"/>
                </a:solidFill>
                <a:latin typeface="Rubik"/>
                <a:ea typeface="Rubik"/>
                <a:cs typeface="Rubik"/>
                <a:sym typeface="Rubik"/>
              </a:rPr>
              <a:t>About </a:t>
            </a:r>
            <a:r>
              <a:rPr b="1" i="0" lang="en" sz="3000" u="none" cap="none" strike="noStrike">
                <a:solidFill>
                  <a:schemeClr val="accent5"/>
                </a:solidFill>
                <a:latin typeface="Rubik"/>
                <a:ea typeface="Rubik"/>
                <a:cs typeface="Rubik"/>
                <a:sym typeface="Rubik"/>
              </a:rPr>
              <a:t>Company</a:t>
            </a:r>
            <a:endParaRPr b="1" i="0" sz="3000" u="none" cap="none" strike="noStrike">
              <a:solidFill>
                <a:schemeClr val="accent5"/>
              </a:solidFill>
              <a:latin typeface="Rubik"/>
              <a:ea typeface="Rubik"/>
              <a:cs typeface="Rubik"/>
              <a:sym typeface="Rubik"/>
            </a:endParaRPr>
          </a:p>
        </p:txBody>
      </p:sp>
      <p:pic>
        <p:nvPicPr>
          <p:cNvPr id="95" name="Google Shape;95;p16"/>
          <p:cNvPicPr preferRelativeResize="0"/>
          <p:nvPr/>
        </p:nvPicPr>
        <p:blipFill>
          <a:blip r:embed="rId5">
            <a:alphaModFix/>
          </a:blip>
          <a:stretch>
            <a:fillRect/>
          </a:stretch>
        </p:blipFill>
        <p:spPr>
          <a:xfrm>
            <a:off x="340500" y="164700"/>
            <a:ext cx="1570525" cy="58314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01" name="Google Shape;101;p17"/>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02" name="Google Shape;102;p17"/>
          <p:cNvSpPr txBox="1"/>
          <p:nvPr/>
        </p:nvSpPr>
        <p:spPr>
          <a:xfrm>
            <a:off x="340500" y="1406350"/>
            <a:ext cx="8340300" cy="23088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chemeClr val="dk1"/>
              </a:buClr>
              <a:buSzPts val="1100"/>
              <a:buFont typeface="Arial"/>
              <a:buNone/>
            </a:pPr>
            <a:r>
              <a:rPr b="1" lang="en" sz="1200">
                <a:latin typeface="Rubik"/>
                <a:ea typeface="Rubik"/>
                <a:cs typeface="Rubik"/>
                <a:sym typeface="Rubik"/>
              </a:rPr>
              <a:t>Background</a:t>
            </a:r>
            <a:endParaRPr b="1" sz="12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rPr lang="en" sz="1200">
                <a:latin typeface="Rubik"/>
                <a:ea typeface="Rubik"/>
                <a:cs typeface="Rubik"/>
                <a:sym typeface="Rubik"/>
              </a:rPr>
              <a:t>Lending companies must carefully evaluate loan applications based on customer data to minimize financial risk and ensure responsible lending.</a:t>
            </a:r>
            <a:endParaRPr sz="12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rPr b="1" lang="en" sz="1200">
                <a:latin typeface="Rubik"/>
                <a:ea typeface="Rubik"/>
                <a:cs typeface="Rubik"/>
                <a:sym typeface="Rubik"/>
              </a:rPr>
              <a:t>Data</a:t>
            </a:r>
            <a:endParaRPr b="1" sz="12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rPr b="1" lang="en" sz="1200" u="sng">
                <a:solidFill>
                  <a:schemeClr val="hlink"/>
                </a:solidFill>
                <a:latin typeface="Rubik"/>
                <a:ea typeface="Rubik"/>
                <a:cs typeface="Rubik"/>
                <a:sym typeface="Rubik"/>
                <a:hlinkClick r:id="rId5"/>
              </a:rPr>
              <a:t>Lending Club Loan Dataset (2007 - 2014)</a:t>
            </a:r>
            <a:endParaRPr b="1" sz="12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rPr b="1" lang="en" sz="1200">
                <a:latin typeface="Rubik"/>
                <a:ea typeface="Rubik"/>
                <a:cs typeface="Rubik"/>
                <a:sym typeface="Rubik"/>
              </a:rPr>
              <a:t>Problem Statement</a:t>
            </a:r>
            <a:endParaRPr b="1" sz="12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rPr lang="en" sz="1200">
                <a:latin typeface="Rubik"/>
                <a:ea typeface="Rubik"/>
                <a:cs typeface="Rubik"/>
                <a:sym typeface="Rubik"/>
              </a:rPr>
              <a:t>Incorrect lending decisions can lead to significant financial losses. It is crucial for loan providers to accurately assess borrowers’ creditworthiness to avoid granting loans to individuals who are likely to default.</a:t>
            </a:r>
            <a:endParaRPr sz="1200">
              <a:latin typeface="Rubik"/>
              <a:ea typeface="Rubik"/>
              <a:cs typeface="Rubik"/>
              <a:sym typeface="Rubik"/>
            </a:endParaRPr>
          </a:p>
        </p:txBody>
      </p:sp>
      <p:sp>
        <p:nvSpPr>
          <p:cNvPr id="103" name="Google Shape;103;p17"/>
          <p:cNvSpPr txBox="1"/>
          <p:nvPr/>
        </p:nvSpPr>
        <p:spPr>
          <a:xfrm>
            <a:off x="340500" y="452038"/>
            <a:ext cx="84630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1" i="0" lang="en" sz="3000" u="none" cap="none" strike="noStrike">
                <a:solidFill>
                  <a:srgbClr val="000000"/>
                </a:solidFill>
                <a:latin typeface="Rubik"/>
                <a:ea typeface="Rubik"/>
                <a:cs typeface="Rubik"/>
                <a:sym typeface="Rubik"/>
              </a:rPr>
              <a:t>Project </a:t>
            </a:r>
            <a:r>
              <a:rPr b="1" i="0" lang="en" sz="3000" u="none" cap="none" strike="noStrike">
                <a:solidFill>
                  <a:schemeClr val="accent5"/>
                </a:solidFill>
                <a:latin typeface="Rubik"/>
                <a:ea typeface="Rubik"/>
                <a:cs typeface="Rubik"/>
                <a:sym typeface="Rubik"/>
              </a:rPr>
              <a:t>Portfolio</a:t>
            </a:r>
            <a:endParaRPr b="1" i="0" sz="3000" u="none" cap="none" strike="noStrike">
              <a:solidFill>
                <a:schemeClr val="accent5"/>
              </a:solidFill>
              <a:latin typeface="Rubik"/>
              <a:ea typeface="Rubik"/>
              <a:cs typeface="Rubik"/>
              <a:sym typeface="Rubik"/>
            </a:endParaRPr>
          </a:p>
        </p:txBody>
      </p:sp>
      <p:sp>
        <p:nvSpPr>
          <p:cNvPr id="104" name="Google Shape;104;p17"/>
          <p:cNvSpPr txBox="1"/>
          <p:nvPr/>
        </p:nvSpPr>
        <p:spPr>
          <a:xfrm>
            <a:off x="6054900" y="4497000"/>
            <a:ext cx="3089100" cy="3693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100"/>
              <a:buFont typeface="Arial"/>
              <a:buNone/>
            </a:pPr>
            <a:r>
              <a:rPr b="1" i="0" lang="en" sz="1200" u="none" cap="none" strike="noStrike">
                <a:solidFill>
                  <a:srgbClr val="000000"/>
                </a:solidFill>
                <a:latin typeface="Rubik"/>
                <a:ea typeface="Rubik"/>
                <a:cs typeface="Rubik"/>
                <a:sym typeface="Rubik"/>
              </a:rPr>
              <a:t>Project explanation video </a:t>
            </a:r>
            <a:r>
              <a:rPr b="1" i="0" lang="en" sz="1200" u="sng" cap="none" strike="noStrike">
                <a:solidFill>
                  <a:schemeClr val="hlink"/>
                </a:solidFill>
                <a:latin typeface="Rubik"/>
                <a:ea typeface="Rubik"/>
                <a:cs typeface="Rubik"/>
                <a:sym typeface="Rubik"/>
                <a:hlinkClick r:id="rId6"/>
              </a:rPr>
              <a:t>here</a:t>
            </a:r>
            <a:r>
              <a:rPr b="1" i="0" lang="en" sz="1200" u="none" cap="none" strike="noStrike">
                <a:solidFill>
                  <a:srgbClr val="000000"/>
                </a:solidFill>
                <a:latin typeface="Rubik"/>
                <a:ea typeface="Rubik"/>
                <a:cs typeface="Rubik"/>
                <a:sym typeface="Rubik"/>
              </a:rPr>
              <a:t>!</a:t>
            </a:r>
            <a:endParaRPr b="1" i="1" sz="1000" u="none" cap="none" strike="noStrike">
              <a:solidFill>
                <a:srgbClr val="000000"/>
              </a:solidFill>
              <a:latin typeface="Rubik"/>
              <a:ea typeface="Rubik"/>
              <a:cs typeface="Rubik"/>
              <a:sym typeface="Rubik"/>
            </a:endParaRPr>
          </a:p>
        </p:txBody>
      </p:sp>
      <p:sp>
        <p:nvSpPr>
          <p:cNvPr id="105" name="Google Shape;105;p17"/>
          <p:cNvSpPr txBox="1"/>
          <p:nvPr/>
        </p:nvSpPr>
        <p:spPr>
          <a:xfrm>
            <a:off x="0" y="4497000"/>
            <a:ext cx="3423000" cy="6465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100"/>
              <a:buFont typeface="Arial"/>
              <a:buNone/>
            </a:pPr>
            <a:r>
              <a:rPr b="1" lang="en" sz="1200">
                <a:latin typeface="Rubik"/>
                <a:ea typeface="Rubik"/>
                <a:cs typeface="Rubik"/>
                <a:sym typeface="Rubik"/>
              </a:rPr>
              <a:t>Link code </a:t>
            </a:r>
            <a:r>
              <a:rPr b="1" lang="en" sz="1200" u="sng">
                <a:solidFill>
                  <a:schemeClr val="hlink"/>
                </a:solidFill>
                <a:latin typeface="Rubik"/>
                <a:ea typeface="Rubik"/>
                <a:cs typeface="Rubik"/>
                <a:sym typeface="Rubik"/>
                <a:hlinkClick r:id="rId7"/>
              </a:rPr>
              <a:t>here</a:t>
            </a:r>
            <a:r>
              <a:rPr b="1" lang="en" sz="1200">
                <a:latin typeface="Rubik"/>
                <a:ea typeface="Rubik"/>
                <a:cs typeface="Rubik"/>
                <a:sym typeface="Rubik"/>
              </a:rPr>
              <a:t>!</a:t>
            </a:r>
            <a:endParaRPr b="1" sz="1200">
              <a:latin typeface="Rubik"/>
              <a:ea typeface="Rubik"/>
              <a:cs typeface="Rubik"/>
              <a:sym typeface="Rubik"/>
            </a:endParaRPr>
          </a:p>
          <a:p>
            <a:pPr indent="0" lvl="0" marL="0" marR="0" rtl="0" algn="just">
              <a:lnSpc>
                <a:spcPct val="150000"/>
              </a:lnSpc>
              <a:spcBef>
                <a:spcPts val="0"/>
              </a:spcBef>
              <a:spcAft>
                <a:spcPts val="0"/>
              </a:spcAft>
              <a:buClr>
                <a:srgbClr val="000000"/>
              </a:buClr>
              <a:buSzPts val="1100"/>
              <a:buFont typeface="Arial"/>
              <a:buNone/>
            </a:pPr>
            <a:r>
              <a:rPr b="1" lang="en" sz="1200">
                <a:latin typeface="Rubik"/>
                <a:ea typeface="Rubik"/>
                <a:cs typeface="Rubik"/>
                <a:sym typeface="Rubik"/>
              </a:rPr>
              <a:t>Github</a:t>
            </a:r>
            <a:endParaRPr b="1" sz="1200">
              <a:latin typeface="Rubik"/>
              <a:ea typeface="Rubik"/>
              <a:cs typeface="Rubik"/>
              <a:sym typeface="Rubik"/>
            </a:endParaRPr>
          </a:p>
        </p:txBody>
      </p:sp>
      <p:pic>
        <p:nvPicPr>
          <p:cNvPr id="106" name="Google Shape;106;p17"/>
          <p:cNvPicPr preferRelativeResize="0"/>
          <p:nvPr/>
        </p:nvPicPr>
        <p:blipFill>
          <a:blip r:embed="rId8">
            <a:alphaModFix/>
          </a:blip>
          <a:stretch>
            <a:fillRect/>
          </a:stretch>
        </p:blipFill>
        <p:spPr>
          <a:xfrm>
            <a:off x="340500" y="164700"/>
            <a:ext cx="1570525" cy="58314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12" name="Google Shape;112;p18"/>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13" name="Google Shape;113;p18"/>
          <p:cNvSpPr txBox="1"/>
          <p:nvPr/>
        </p:nvSpPr>
        <p:spPr>
          <a:xfrm>
            <a:off x="340500" y="452038"/>
            <a:ext cx="84630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1" lang="en" sz="3000">
                <a:latin typeface="Rubik"/>
                <a:ea typeface="Rubik"/>
                <a:cs typeface="Rubik"/>
                <a:sym typeface="Rubik"/>
              </a:rPr>
              <a:t>Tech Stack</a:t>
            </a:r>
            <a:endParaRPr b="1" i="0" sz="3000" u="none" cap="none" strike="noStrike">
              <a:solidFill>
                <a:schemeClr val="accent5"/>
              </a:solidFill>
              <a:latin typeface="Rubik"/>
              <a:ea typeface="Rubik"/>
              <a:cs typeface="Rubik"/>
              <a:sym typeface="Rubik"/>
            </a:endParaRPr>
          </a:p>
        </p:txBody>
      </p:sp>
      <p:pic>
        <p:nvPicPr>
          <p:cNvPr id="114" name="Google Shape;114;p18"/>
          <p:cNvPicPr preferRelativeResize="0"/>
          <p:nvPr/>
        </p:nvPicPr>
        <p:blipFill>
          <a:blip r:embed="rId5">
            <a:alphaModFix/>
          </a:blip>
          <a:stretch>
            <a:fillRect/>
          </a:stretch>
        </p:blipFill>
        <p:spPr>
          <a:xfrm>
            <a:off x="340500" y="164700"/>
            <a:ext cx="1570525" cy="583146"/>
          </a:xfrm>
          <a:prstGeom prst="rect">
            <a:avLst/>
          </a:prstGeom>
          <a:noFill/>
          <a:ln>
            <a:noFill/>
          </a:ln>
        </p:spPr>
      </p:pic>
      <p:sp>
        <p:nvSpPr>
          <p:cNvPr id="115" name="Google Shape;115;p18"/>
          <p:cNvSpPr/>
          <p:nvPr/>
        </p:nvSpPr>
        <p:spPr>
          <a:xfrm>
            <a:off x="763075" y="1794700"/>
            <a:ext cx="2438700" cy="1289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18"/>
          <p:cNvSpPr txBox="1"/>
          <p:nvPr/>
        </p:nvSpPr>
        <p:spPr>
          <a:xfrm>
            <a:off x="981600" y="1296550"/>
            <a:ext cx="20499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1" lang="en" sz="2000">
                <a:solidFill>
                  <a:schemeClr val="dk1"/>
                </a:solidFill>
                <a:latin typeface="Rubik"/>
                <a:ea typeface="Rubik"/>
                <a:cs typeface="Rubik"/>
                <a:sym typeface="Rubik"/>
              </a:rPr>
              <a:t>L A N G U A G E</a:t>
            </a:r>
            <a:endParaRPr sz="2000">
              <a:solidFill>
                <a:schemeClr val="dk1"/>
              </a:solidFill>
              <a:latin typeface="Rubik"/>
              <a:ea typeface="Rubik"/>
              <a:cs typeface="Rubik"/>
              <a:sym typeface="Rubik"/>
            </a:endParaRPr>
          </a:p>
        </p:txBody>
      </p:sp>
      <p:sp>
        <p:nvSpPr>
          <p:cNvPr id="117" name="Google Shape;117;p18"/>
          <p:cNvSpPr txBox="1"/>
          <p:nvPr/>
        </p:nvSpPr>
        <p:spPr>
          <a:xfrm>
            <a:off x="660450" y="1040175"/>
            <a:ext cx="2692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1" lang="en" sz="2000">
                <a:solidFill>
                  <a:schemeClr val="dk1"/>
                </a:solidFill>
                <a:latin typeface="Rubik"/>
                <a:ea typeface="Rubik"/>
                <a:cs typeface="Rubik"/>
                <a:sym typeface="Rubik"/>
              </a:rPr>
              <a:t>P R O G R A M M I N G</a:t>
            </a:r>
            <a:endParaRPr sz="2000">
              <a:solidFill>
                <a:schemeClr val="dk1"/>
              </a:solidFill>
              <a:latin typeface="Rubik"/>
              <a:ea typeface="Rubik"/>
              <a:cs typeface="Rubik"/>
              <a:sym typeface="Rubik"/>
            </a:endParaRPr>
          </a:p>
        </p:txBody>
      </p:sp>
      <p:pic>
        <p:nvPicPr>
          <p:cNvPr id="118" name="Google Shape;118;p18"/>
          <p:cNvPicPr preferRelativeResize="0"/>
          <p:nvPr/>
        </p:nvPicPr>
        <p:blipFill>
          <a:blip r:embed="rId6">
            <a:alphaModFix/>
          </a:blip>
          <a:stretch>
            <a:fillRect/>
          </a:stretch>
        </p:blipFill>
        <p:spPr>
          <a:xfrm>
            <a:off x="1199838" y="1964163"/>
            <a:ext cx="1565169" cy="975475"/>
          </a:xfrm>
          <a:prstGeom prst="rect">
            <a:avLst/>
          </a:prstGeom>
          <a:noFill/>
          <a:ln>
            <a:noFill/>
          </a:ln>
        </p:spPr>
      </p:pic>
      <p:sp>
        <p:nvSpPr>
          <p:cNvPr id="119" name="Google Shape;119;p18"/>
          <p:cNvSpPr txBox="1"/>
          <p:nvPr/>
        </p:nvSpPr>
        <p:spPr>
          <a:xfrm>
            <a:off x="5918100" y="1204479"/>
            <a:ext cx="2692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1" lang="en" sz="2000">
                <a:solidFill>
                  <a:schemeClr val="dk1"/>
                </a:solidFill>
                <a:latin typeface="Rubik"/>
                <a:ea typeface="Rubik"/>
                <a:cs typeface="Rubik"/>
                <a:sym typeface="Rubik"/>
              </a:rPr>
              <a:t>L I B R A R I E S</a:t>
            </a:r>
            <a:endParaRPr sz="2000">
              <a:solidFill>
                <a:schemeClr val="dk1"/>
              </a:solidFill>
              <a:latin typeface="Rubik"/>
              <a:ea typeface="Rubik"/>
              <a:cs typeface="Rubik"/>
              <a:sym typeface="Rubik"/>
            </a:endParaRPr>
          </a:p>
        </p:txBody>
      </p:sp>
      <p:sp>
        <p:nvSpPr>
          <p:cNvPr id="120" name="Google Shape;120;p18"/>
          <p:cNvSpPr txBox="1"/>
          <p:nvPr/>
        </p:nvSpPr>
        <p:spPr>
          <a:xfrm>
            <a:off x="3225900" y="3053000"/>
            <a:ext cx="2692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1" lang="en" sz="2000">
                <a:solidFill>
                  <a:schemeClr val="dk1"/>
                </a:solidFill>
                <a:latin typeface="Rubik"/>
                <a:ea typeface="Rubik"/>
                <a:cs typeface="Rubik"/>
                <a:sym typeface="Rubik"/>
              </a:rPr>
              <a:t>T O O L S</a:t>
            </a:r>
            <a:endParaRPr sz="2000">
              <a:solidFill>
                <a:schemeClr val="dk1"/>
              </a:solidFill>
              <a:latin typeface="Rubik"/>
              <a:ea typeface="Rubik"/>
              <a:cs typeface="Rubik"/>
              <a:sym typeface="Rubik"/>
            </a:endParaRPr>
          </a:p>
        </p:txBody>
      </p:sp>
      <p:sp>
        <p:nvSpPr>
          <p:cNvPr id="121" name="Google Shape;121;p18"/>
          <p:cNvSpPr/>
          <p:nvPr/>
        </p:nvSpPr>
        <p:spPr>
          <a:xfrm>
            <a:off x="3352650" y="3592225"/>
            <a:ext cx="2438700" cy="1289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2" name="Google Shape;122;p18"/>
          <p:cNvPicPr preferRelativeResize="0"/>
          <p:nvPr/>
        </p:nvPicPr>
        <p:blipFill>
          <a:blip r:embed="rId7">
            <a:alphaModFix/>
          </a:blip>
          <a:stretch>
            <a:fillRect/>
          </a:stretch>
        </p:blipFill>
        <p:spPr>
          <a:xfrm>
            <a:off x="3423175" y="3658973"/>
            <a:ext cx="1399900" cy="661059"/>
          </a:xfrm>
          <a:prstGeom prst="rect">
            <a:avLst/>
          </a:prstGeom>
          <a:solidFill>
            <a:schemeClr val="lt1"/>
          </a:solidFill>
          <a:ln>
            <a:noFill/>
          </a:ln>
        </p:spPr>
      </p:pic>
      <p:pic>
        <p:nvPicPr>
          <p:cNvPr id="123" name="Google Shape;123;p18"/>
          <p:cNvPicPr preferRelativeResize="0"/>
          <p:nvPr/>
        </p:nvPicPr>
        <p:blipFill>
          <a:blip r:embed="rId8">
            <a:alphaModFix/>
          </a:blip>
          <a:stretch>
            <a:fillRect/>
          </a:stretch>
        </p:blipFill>
        <p:spPr>
          <a:xfrm>
            <a:off x="4423350" y="4154500"/>
            <a:ext cx="1180438" cy="661050"/>
          </a:xfrm>
          <a:prstGeom prst="rect">
            <a:avLst/>
          </a:prstGeom>
          <a:noFill/>
          <a:ln>
            <a:noFill/>
          </a:ln>
        </p:spPr>
      </p:pic>
      <p:sp>
        <p:nvSpPr>
          <p:cNvPr id="124" name="Google Shape;124;p18"/>
          <p:cNvSpPr/>
          <p:nvPr/>
        </p:nvSpPr>
        <p:spPr>
          <a:xfrm>
            <a:off x="6044850" y="1794700"/>
            <a:ext cx="2438700" cy="1289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5" name="Google Shape;125;p18"/>
          <p:cNvPicPr preferRelativeResize="0"/>
          <p:nvPr/>
        </p:nvPicPr>
        <p:blipFill>
          <a:blip r:embed="rId9">
            <a:alphaModFix/>
          </a:blip>
          <a:stretch>
            <a:fillRect/>
          </a:stretch>
        </p:blipFill>
        <p:spPr>
          <a:xfrm>
            <a:off x="6239076" y="2320650"/>
            <a:ext cx="913550" cy="302949"/>
          </a:xfrm>
          <a:prstGeom prst="rect">
            <a:avLst/>
          </a:prstGeom>
          <a:noFill/>
          <a:ln>
            <a:noFill/>
          </a:ln>
        </p:spPr>
      </p:pic>
      <p:pic>
        <p:nvPicPr>
          <p:cNvPr id="126" name="Google Shape;126;p18"/>
          <p:cNvPicPr preferRelativeResize="0"/>
          <p:nvPr/>
        </p:nvPicPr>
        <p:blipFill>
          <a:blip r:embed="rId10">
            <a:alphaModFix/>
          </a:blip>
          <a:stretch>
            <a:fillRect/>
          </a:stretch>
        </p:blipFill>
        <p:spPr>
          <a:xfrm>
            <a:off x="7492266" y="1886438"/>
            <a:ext cx="791521" cy="354413"/>
          </a:xfrm>
          <a:prstGeom prst="rect">
            <a:avLst/>
          </a:prstGeom>
          <a:noFill/>
          <a:ln>
            <a:noFill/>
          </a:ln>
        </p:spPr>
      </p:pic>
      <p:pic>
        <p:nvPicPr>
          <p:cNvPr id="127" name="Google Shape;127;p18"/>
          <p:cNvPicPr preferRelativeResize="0"/>
          <p:nvPr/>
        </p:nvPicPr>
        <p:blipFill>
          <a:blip r:embed="rId11">
            <a:alphaModFix/>
          </a:blip>
          <a:stretch>
            <a:fillRect/>
          </a:stretch>
        </p:blipFill>
        <p:spPr>
          <a:xfrm>
            <a:off x="6167441" y="1857366"/>
            <a:ext cx="1056779" cy="428100"/>
          </a:xfrm>
          <a:prstGeom prst="rect">
            <a:avLst/>
          </a:prstGeom>
          <a:noFill/>
          <a:ln>
            <a:noFill/>
          </a:ln>
        </p:spPr>
      </p:pic>
      <p:pic>
        <p:nvPicPr>
          <p:cNvPr id="128" name="Google Shape;128;p18"/>
          <p:cNvPicPr preferRelativeResize="0"/>
          <p:nvPr/>
        </p:nvPicPr>
        <p:blipFill>
          <a:blip r:embed="rId12">
            <a:alphaModFix/>
          </a:blip>
          <a:stretch>
            <a:fillRect/>
          </a:stretch>
        </p:blipFill>
        <p:spPr>
          <a:xfrm>
            <a:off x="7370225" y="2275788"/>
            <a:ext cx="913550" cy="261014"/>
          </a:xfrm>
          <a:prstGeom prst="rect">
            <a:avLst/>
          </a:prstGeom>
          <a:noFill/>
          <a:ln>
            <a:noFill/>
          </a:ln>
        </p:spPr>
      </p:pic>
      <p:pic>
        <p:nvPicPr>
          <p:cNvPr id="129" name="Google Shape;129;p18"/>
          <p:cNvPicPr preferRelativeResize="0"/>
          <p:nvPr/>
        </p:nvPicPr>
        <p:blipFill>
          <a:blip r:embed="rId13">
            <a:alphaModFix/>
          </a:blip>
          <a:stretch>
            <a:fillRect/>
          </a:stretch>
        </p:blipFill>
        <p:spPr>
          <a:xfrm>
            <a:off x="7492275" y="2571761"/>
            <a:ext cx="791500" cy="426789"/>
          </a:xfrm>
          <a:prstGeom prst="rect">
            <a:avLst/>
          </a:prstGeom>
          <a:noFill/>
          <a:ln>
            <a:noFill/>
          </a:ln>
        </p:spPr>
      </p:pic>
      <p:pic>
        <p:nvPicPr>
          <p:cNvPr id="130" name="Google Shape;130;p18"/>
          <p:cNvPicPr preferRelativeResize="0"/>
          <p:nvPr/>
        </p:nvPicPr>
        <p:blipFill>
          <a:blip r:embed="rId14">
            <a:alphaModFix/>
          </a:blip>
          <a:stretch>
            <a:fillRect/>
          </a:stretch>
        </p:blipFill>
        <p:spPr>
          <a:xfrm>
            <a:off x="6310667" y="2658775"/>
            <a:ext cx="913550" cy="3463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19"/>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36" name="Google Shape;136;p19"/>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37" name="Google Shape;137;p19"/>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a:pPr>
            <a:r>
              <a:rPr b="1" lang="en" sz="2700">
                <a:latin typeface="Rubik"/>
                <a:ea typeface="Rubik"/>
                <a:cs typeface="Rubik"/>
                <a:sym typeface="Rubik"/>
              </a:rPr>
              <a:t>Data </a:t>
            </a:r>
            <a:r>
              <a:rPr b="1" lang="en" sz="2700">
                <a:solidFill>
                  <a:schemeClr val="accent5"/>
                </a:solidFill>
                <a:latin typeface="Rubik"/>
                <a:ea typeface="Rubik"/>
                <a:cs typeface="Rubik"/>
                <a:sym typeface="Rubik"/>
              </a:rPr>
              <a:t>Understanding</a:t>
            </a:r>
            <a:endParaRPr b="1" sz="2700">
              <a:solidFill>
                <a:schemeClr val="accent5"/>
              </a:solidFill>
              <a:latin typeface="Rubik"/>
              <a:ea typeface="Rubik"/>
              <a:cs typeface="Rubik"/>
              <a:sym typeface="Rubik"/>
            </a:endParaRPr>
          </a:p>
        </p:txBody>
      </p:sp>
      <p:sp>
        <p:nvSpPr>
          <p:cNvPr id="138" name="Google Shape;138;p19"/>
          <p:cNvSpPr txBox="1"/>
          <p:nvPr/>
        </p:nvSpPr>
        <p:spPr>
          <a:xfrm>
            <a:off x="340500" y="1052350"/>
            <a:ext cx="5171700" cy="369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I. </a:t>
            </a:r>
            <a:r>
              <a:rPr lang="en" sz="1200">
                <a:solidFill>
                  <a:schemeClr val="dk1"/>
                </a:solidFill>
                <a:latin typeface="Rubik"/>
                <a:ea typeface="Rubik"/>
                <a:cs typeface="Rubik"/>
                <a:sym typeface="Rubik"/>
              </a:rPr>
              <a:t>Use </a:t>
            </a:r>
            <a:r>
              <a:rPr b="1" lang="en" sz="1200">
                <a:solidFill>
                  <a:schemeClr val="dk1"/>
                </a:solidFill>
                <a:latin typeface="Rubik"/>
                <a:ea typeface="Rubik"/>
                <a:cs typeface="Rubik"/>
                <a:sym typeface="Rubik"/>
              </a:rPr>
              <a:t>Dataframe.head() </a:t>
            </a:r>
            <a:r>
              <a:rPr lang="en" sz="1200">
                <a:solidFill>
                  <a:schemeClr val="dk1"/>
                </a:solidFill>
                <a:latin typeface="Rubik"/>
                <a:ea typeface="Rubik"/>
                <a:cs typeface="Rubik"/>
                <a:sym typeface="Rubik"/>
              </a:rPr>
              <a:t>function to see the </a:t>
            </a:r>
            <a:r>
              <a:rPr b="1" lang="en" sz="1200">
                <a:solidFill>
                  <a:schemeClr val="dk1"/>
                </a:solidFill>
                <a:latin typeface="Rubik"/>
                <a:ea typeface="Rubik"/>
                <a:cs typeface="Rubik"/>
                <a:sym typeface="Rubik"/>
              </a:rPr>
              <a:t>overview of the data</a:t>
            </a:r>
            <a:endParaRPr b="1" sz="1200">
              <a:solidFill>
                <a:schemeClr val="dk1"/>
              </a:solidFill>
              <a:latin typeface="Rubik"/>
              <a:ea typeface="Rubik"/>
              <a:cs typeface="Rubik"/>
              <a:sym typeface="Rubik"/>
            </a:endParaRPr>
          </a:p>
        </p:txBody>
      </p:sp>
      <p:pic>
        <p:nvPicPr>
          <p:cNvPr id="139" name="Google Shape;139;p19"/>
          <p:cNvPicPr preferRelativeResize="0"/>
          <p:nvPr/>
        </p:nvPicPr>
        <p:blipFill>
          <a:blip r:embed="rId5">
            <a:alphaModFix/>
          </a:blip>
          <a:stretch>
            <a:fillRect/>
          </a:stretch>
        </p:blipFill>
        <p:spPr>
          <a:xfrm>
            <a:off x="7146987" y="4376650"/>
            <a:ext cx="1570525" cy="583146"/>
          </a:xfrm>
          <a:prstGeom prst="rect">
            <a:avLst/>
          </a:prstGeom>
          <a:noFill/>
          <a:ln>
            <a:noFill/>
          </a:ln>
        </p:spPr>
      </p:pic>
      <p:pic>
        <p:nvPicPr>
          <p:cNvPr id="140" name="Google Shape;140;p19"/>
          <p:cNvPicPr preferRelativeResize="0"/>
          <p:nvPr/>
        </p:nvPicPr>
        <p:blipFill>
          <a:blip r:embed="rId6">
            <a:alphaModFix/>
          </a:blip>
          <a:stretch>
            <a:fillRect/>
          </a:stretch>
        </p:blipFill>
        <p:spPr>
          <a:xfrm>
            <a:off x="340500" y="1570800"/>
            <a:ext cx="5171700" cy="17671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0"/>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46" name="Google Shape;146;p20"/>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47" name="Google Shape;147;p20"/>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a:pPr>
            <a:r>
              <a:rPr b="1" lang="en" sz="2700">
                <a:latin typeface="Rubik"/>
                <a:ea typeface="Rubik"/>
                <a:cs typeface="Rubik"/>
                <a:sym typeface="Rubik"/>
              </a:rPr>
              <a:t>Data </a:t>
            </a:r>
            <a:r>
              <a:rPr b="1" lang="en" sz="2700">
                <a:solidFill>
                  <a:schemeClr val="accent5"/>
                </a:solidFill>
                <a:latin typeface="Rubik"/>
                <a:ea typeface="Rubik"/>
                <a:cs typeface="Rubik"/>
                <a:sym typeface="Rubik"/>
              </a:rPr>
              <a:t>Understanding</a:t>
            </a:r>
            <a:endParaRPr b="1" sz="2700">
              <a:solidFill>
                <a:schemeClr val="accent5"/>
              </a:solidFill>
              <a:latin typeface="Rubik"/>
              <a:ea typeface="Rubik"/>
              <a:cs typeface="Rubik"/>
              <a:sym typeface="Rubik"/>
            </a:endParaRPr>
          </a:p>
        </p:txBody>
      </p:sp>
      <p:sp>
        <p:nvSpPr>
          <p:cNvPr id="148" name="Google Shape;148;p20"/>
          <p:cNvSpPr txBox="1"/>
          <p:nvPr/>
        </p:nvSpPr>
        <p:spPr>
          <a:xfrm>
            <a:off x="340500" y="1052350"/>
            <a:ext cx="51717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II. </a:t>
            </a:r>
            <a:r>
              <a:rPr lang="en" sz="1200">
                <a:solidFill>
                  <a:schemeClr val="dk1"/>
                </a:solidFill>
                <a:latin typeface="Rubik"/>
                <a:ea typeface="Rubik"/>
                <a:cs typeface="Rubik"/>
                <a:sym typeface="Rubik"/>
              </a:rPr>
              <a:t>Use </a:t>
            </a:r>
            <a:r>
              <a:rPr b="1" lang="en" sz="1200">
                <a:solidFill>
                  <a:schemeClr val="dk1"/>
                </a:solidFill>
                <a:latin typeface="Rubik"/>
                <a:ea typeface="Rubik"/>
                <a:cs typeface="Rubik"/>
                <a:sym typeface="Rubik"/>
              </a:rPr>
              <a:t>Dataframe.info() </a:t>
            </a:r>
            <a:r>
              <a:rPr lang="en" sz="1200">
                <a:solidFill>
                  <a:schemeClr val="dk1"/>
                </a:solidFill>
                <a:latin typeface="Rubik"/>
                <a:ea typeface="Rubik"/>
                <a:cs typeface="Rubik"/>
                <a:sym typeface="Rubik"/>
              </a:rPr>
              <a:t>function to see </a:t>
            </a:r>
            <a:r>
              <a:rPr b="1" lang="en" sz="1200">
                <a:solidFill>
                  <a:schemeClr val="dk1"/>
                </a:solidFill>
                <a:latin typeface="Rubik"/>
                <a:ea typeface="Rubik"/>
                <a:cs typeface="Rubik"/>
                <a:sym typeface="Rubik"/>
              </a:rPr>
              <a:t>every features value count</a:t>
            </a:r>
            <a:r>
              <a:rPr lang="en" sz="1200">
                <a:solidFill>
                  <a:schemeClr val="dk1"/>
                </a:solidFill>
                <a:latin typeface="Rubik"/>
                <a:ea typeface="Rubik"/>
                <a:cs typeface="Rubik"/>
                <a:sym typeface="Rubik"/>
              </a:rPr>
              <a:t> and </a:t>
            </a:r>
            <a:r>
              <a:rPr b="1" lang="en" sz="1200">
                <a:solidFill>
                  <a:schemeClr val="dk1"/>
                </a:solidFill>
                <a:latin typeface="Rubik"/>
                <a:ea typeface="Rubik"/>
                <a:cs typeface="Rubik"/>
                <a:sym typeface="Rubik"/>
              </a:rPr>
              <a:t>datatypes</a:t>
            </a:r>
            <a:endParaRPr b="1" sz="1200">
              <a:solidFill>
                <a:schemeClr val="dk1"/>
              </a:solidFill>
              <a:latin typeface="Rubik"/>
              <a:ea typeface="Rubik"/>
              <a:cs typeface="Rubik"/>
              <a:sym typeface="Rubik"/>
            </a:endParaRPr>
          </a:p>
        </p:txBody>
      </p:sp>
      <p:pic>
        <p:nvPicPr>
          <p:cNvPr id="149" name="Google Shape;149;p20"/>
          <p:cNvPicPr preferRelativeResize="0"/>
          <p:nvPr/>
        </p:nvPicPr>
        <p:blipFill>
          <a:blip r:embed="rId5">
            <a:alphaModFix/>
          </a:blip>
          <a:stretch>
            <a:fillRect/>
          </a:stretch>
        </p:blipFill>
        <p:spPr>
          <a:xfrm>
            <a:off x="7146987" y="4376650"/>
            <a:ext cx="1570525" cy="583146"/>
          </a:xfrm>
          <a:prstGeom prst="rect">
            <a:avLst/>
          </a:prstGeom>
          <a:noFill/>
          <a:ln>
            <a:noFill/>
          </a:ln>
        </p:spPr>
      </p:pic>
      <p:pic>
        <p:nvPicPr>
          <p:cNvPr id="150" name="Google Shape;150;p20"/>
          <p:cNvPicPr preferRelativeResize="0"/>
          <p:nvPr/>
        </p:nvPicPr>
        <p:blipFill>
          <a:blip r:embed="rId6">
            <a:alphaModFix/>
          </a:blip>
          <a:stretch>
            <a:fillRect/>
          </a:stretch>
        </p:blipFill>
        <p:spPr>
          <a:xfrm>
            <a:off x="1776825" y="1421650"/>
            <a:ext cx="2855076" cy="3538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1"/>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56" name="Google Shape;156;p21"/>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57" name="Google Shape;157;p21"/>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a:pPr>
            <a:r>
              <a:rPr b="1" lang="en" sz="2700">
                <a:latin typeface="Rubik"/>
                <a:ea typeface="Rubik"/>
                <a:cs typeface="Rubik"/>
                <a:sym typeface="Rubik"/>
              </a:rPr>
              <a:t>Data </a:t>
            </a:r>
            <a:r>
              <a:rPr b="1" lang="en" sz="2700">
                <a:solidFill>
                  <a:schemeClr val="accent5"/>
                </a:solidFill>
                <a:latin typeface="Rubik"/>
                <a:ea typeface="Rubik"/>
                <a:cs typeface="Rubik"/>
                <a:sym typeface="Rubik"/>
              </a:rPr>
              <a:t>Understanding</a:t>
            </a:r>
            <a:endParaRPr b="1" sz="2700">
              <a:solidFill>
                <a:schemeClr val="accent5"/>
              </a:solidFill>
              <a:latin typeface="Rubik"/>
              <a:ea typeface="Rubik"/>
              <a:cs typeface="Rubik"/>
              <a:sym typeface="Rubik"/>
            </a:endParaRPr>
          </a:p>
        </p:txBody>
      </p:sp>
      <p:sp>
        <p:nvSpPr>
          <p:cNvPr id="158" name="Google Shape;158;p21"/>
          <p:cNvSpPr txBox="1"/>
          <p:nvPr/>
        </p:nvSpPr>
        <p:spPr>
          <a:xfrm>
            <a:off x="340500" y="1052350"/>
            <a:ext cx="51717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III. Use </a:t>
            </a:r>
            <a:r>
              <a:rPr b="1" lang="en" sz="1200">
                <a:solidFill>
                  <a:schemeClr val="dk1"/>
                </a:solidFill>
                <a:latin typeface="Rubik"/>
                <a:ea typeface="Rubik"/>
                <a:cs typeface="Rubik"/>
                <a:sym typeface="Rubik"/>
              </a:rPr>
              <a:t>Dataframe.describe() </a:t>
            </a:r>
            <a:r>
              <a:rPr lang="en" sz="1200">
                <a:solidFill>
                  <a:schemeClr val="dk1"/>
                </a:solidFill>
                <a:latin typeface="Rubik"/>
                <a:ea typeface="Rubik"/>
                <a:cs typeface="Rubik"/>
                <a:sym typeface="Rubik"/>
              </a:rPr>
              <a:t>function to see </a:t>
            </a:r>
            <a:r>
              <a:rPr b="1" lang="en" sz="1200">
                <a:solidFill>
                  <a:schemeClr val="dk1"/>
                </a:solidFill>
                <a:latin typeface="Rubik"/>
                <a:ea typeface="Rubik"/>
                <a:cs typeface="Rubik"/>
                <a:sym typeface="Rubik"/>
              </a:rPr>
              <a:t>descriptive </a:t>
            </a:r>
            <a:r>
              <a:rPr b="1" lang="en" sz="1200">
                <a:solidFill>
                  <a:schemeClr val="dk1"/>
                </a:solidFill>
                <a:latin typeface="Rubik"/>
                <a:ea typeface="Rubik"/>
                <a:cs typeface="Rubik"/>
                <a:sym typeface="Rubik"/>
              </a:rPr>
              <a:t>statistics </a:t>
            </a:r>
            <a:r>
              <a:rPr lang="en" sz="1200">
                <a:solidFill>
                  <a:schemeClr val="dk1"/>
                </a:solidFill>
                <a:latin typeface="Rubik"/>
                <a:ea typeface="Rubik"/>
                <a:cs typeface="Rubik"/>
                <a:sym typeface="Rubik"/>
              </a:rPr>
              <a:t>of the data</a:t>
            </a:r>
            <a:endParaRPr sz="1200">
              <a:solidFill>
                <a:schemeClr val="dk1"/>
              </a:solidFill>
              <a:latin typeface="Rubik"/>
              <a:ea typeface="Rubik"/>
              <a:cs typeface="Rubik"/>
              <a:sym typeface="Rubik"/>
            </a:endParaRPr>
          </a:p>
        </p:txBody>
      </p:sp>
      <p:pic>
        <p:nvPicPr>
          <p:cNvPr id="159" name="Google Shape;159;p21"/>
          <p:cNvPicPr preferRelativeResize="0"/>
          <p:nvPr/>
        </p:nvPicPr>
        <p:blipFill>
          <a:blip r:embed="rId5">
            <a:alphaModFix/>
          </a:blip>
          <a:stretch>
            <a:fillRect/>
          </a:stretch>
        </p:blipFill>
        <p:spPr>
          <a:xfrm>
            <a:off x="7146987" y="4376650"/>
            <a:ext cx="1570525" cy="583146"/>
          </a:xfrm>
          <a:prstGeom prst="rect">
            <a:avLst/>
          </a:prstGeom>
          <a:noFill/>
          <a:ln>
            <a:noFill/>
          </a:ln>
        </p:spPr>
      </p:pic>
      <p:pic>
        <p:nvPicPr>
          <p:cNvPr id="160" name="Google Shape;160;p21"/>
          <p:cNvPicPr preferRelativeResize="0"/>
          <p:nvPr/>
        </p:nvPicPr>
        <p:blipFill>
          <a:blip r:embed="rId6">
            <a:alphaModFix/>
          </a:blip>
          <a:stretch>
            <a:fillRect/>
          </a:stretch>
        </p:blipFill>
        <p:spPr>
          <a:xfrm>
            <a:off x="340500" y="1778927"/>
            <a:ext cx="7296291" cy="1767100"/>
          </a:xfrm>
          <a:prstGeom prst="rect">
            <a:avLst/>
          </a:prstGeom>
          <a:noFill/>
          <a:ln>
            <a:noFill/>
          </a:ln>
        </p:spPr>
      </p:pic>
      <p:sp>
        <p:nvSpPr>
          <p:cNvPr id="161" name="Google Shape;161;p21"/>
          <p:cNvSpPr txBox="1"/>
          <p:nvPr/>
        </p:nvSpPr>
        <p:spPr>
          <a:xfrm>
            <a:off x="340500" y="3730150"/>
            <a:ext cx="51717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solidFill>
                  <a:schemeClr val="dk1"/>
                </a:solidFill>
                <a:latin typeface="Rubik"/>
                <a:ea typeface="Rubik"/>
                <a:cs typeface="Rubik"/>
                <a:sym typeface="Rubik"/>
              </a:rPr>
              <a:t>We can also see apply functions on a specific feature using </a:t>
            </a:r>
            <a:r>
              <a:rPr b="1" lang="en" sz="1200">
                <a:solidFill>
                  <a:schemeClr val="dk1"/>
                </a:solidFill>
                <a:latin typeface="Rubik"/>
                <a:ea typeface="Rubik"/>
                <a:cs typeface="Rubik"/>
                <a:sym typeface="Rubik"/>
              </a:rPr>
              <a:t>Dataframe[‘&lt;feature name&gt;’].&lt;function&gt;()</a:t>
            </a:r>
            <a:endParaRPr b="1" sz="1200">
              <a:solidFill>
                <a:schemeClr val="dk1"/>
              </a:solidFill>
              <a:latin typeface="Rubik"/>
              <a:ea typeface="Rubik"/>
              <a:cs typeface="Rubik"/>
              <a:sym typeface="Rubik"/>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